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Josefin Slab"/>
      <p:regular r:id="rId31"/>
      <p:bold r:id="rId32"/>
      <p:italic r:id="rId33"/>
      <p:boldItalic r:id="rId34"/>
    </p:embeddedFont>
    <p:embeddedFont>
      <p:font typeface="Anton"/>
      <p:regular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Fira Sans Condensed Light"/>
      <p:regular r:id="rId40"/>
      <p:bold r:id="rId41"/>
      <p:italic r:id="rId42"/>
      <p:boldItalic r:id="rId43"/>
    </p:embeddedFont>
    <p:embeddedFont>
      <p:font typeface="Fira Sans Condensed"/>
      <p:regular r:id="rId44"/>
      <p:bold r:id="rId45"/>
      <p:italic r:id="rId46"/>
      <p:boldItalic r:id="rId47"/>
    </p:embeddedFont>
    <p:embeddedFont>
      <p:font typeface="Advent Pro Light"/>
      <p:regular r:id="rId48"/>
      <p:bold r:id="rId49"/>
    </p:embeddedFont>
    <p:embeddedFont>
      <p:font typeface="Rajdhani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CondensedLight-regular.fntdata"/><Relationship Id="rId42" Type="http://schemas.openxmlformats.org/officeDocument/2006/relationships/font" Target="fonts/FiraSansCondensedLight-italic.fntdata"/><Relationship Id="rId41" Type="http://schemas.openxmlformats.org/officeDocument/2006/relationships/font" Target="fonts/FiraSansCondensedLight-bold.fntdata"/><Relationship Id="rId44" Type="http://schemas.openxmlformats.org/officeDocument/2006/relationships/font" Target="fonts/FiraSansCondensed-regular.fntdata"/><Relationship Id="rId43" Type="http://schemas.openxmlformats.org/officeDocument/2006/relationships/font" Target="fonts/FiraSansCondensedLight-boldItalic.fntdata"/><Relationship Id="rId46" Type="http://schemas.openxmlformats.org/officeDocument/2006/relationships/font" Target="fonts/FiraSansCondensed-italic.fntdata"/><Relationship Id="rId45" Type="http://schemas.openxmlformats.org/officeDocument/2006/relationships/font" Target="fonts/FiraSansCondense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AdventProLight-regular.fntdata"/><Relationship Id="rId47" Type="http://schemas.openxmlformats.org/officeDocument/2006/relationships/font" Target="fonts/FiraSansCondensed-boldItalic.fntdata"/><Relationship Id="rId49" Type="http://schemas.openxmlformats.org/officeDocument/2006/relationships/font" Target="fonts/AdventPro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JosefinSlab-regular.fntdata"/><Relationship Id="rId30" Type="http://schemas.openxmlformats.org/officeDocument/2006/relationships/slide" Target="slides/slide26.xml"/><Relationship Id="rId33" Type="http://schemas.openxmlformats.org/officeDocument/2006/relationships/font" Target="fonts/JosefinSlab-italic.fntdata"/><Relationship Id="rId32" Type="http://schemas.openxmlformats.org/officeDocument/2006/relationships/font" Target="fonts/JosefinSlab-bold.fntdata"/><Relationship Id="rId35" Type="http://schemas.openxmlformats.org/officeDocument/2006/relationships/font" Target="fonts/Anton-regular.fntdata"/><Relationship Id="rId34" Type="http://schemas.openxmlformats.org/officeDocument/2006/relationships/font" Target="fonts/JosefinSlab-boldItalic.fntdata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ajdhani-bold.fntdata"/><Relationship Id="rId50" Type="http://schemas.openxmlformats.org/officeDocument/2006/relationships/font" Target="fonts/Rajdhani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73a6f186c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73a6f186c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73a6f186c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73a6f186c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73a6f186c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73a6f186c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0652b40d2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0652b40d2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08a6ee8a1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08a6ee8a1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0652b40d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0652b40d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08a6ee8a1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08a6ee8a1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08a6ee8a1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08a6ee8a1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73a6f186c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73a6f186c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73a6f186c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73a6f186c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08a6ee8a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08a6ee8a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73a6f186c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73a6f186c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73a6f186c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73a6f186c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73a6f186c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73a6f186c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0652b40d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0652b40d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0652b40d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0652b40d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5abef0139_0_14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5abef0139_0_14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5abef0139_0_1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5abef0139_0_1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08a6ee8a1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08a6ee8a1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0652b40d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0652b40d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0652b40d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0652b40d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08a6ee8a1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08a6ee8a1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0652b40d2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0652b40d2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0652b40d2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0652b40d2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0652b40d2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0652b40d2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hasCustomPrompt="1"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noFill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" name="Google Shape;43;p14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4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7" name="Google Shape;47;p14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" name="Google Shape;49;p14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hasCustomPrompt="1"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/>
          <p:nvPr>
            <p:ph hasCustomPrompt="1"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2" type="subTitle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3" type="subTitle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16"/>
          <p:cNvSpPr txBox="1"/>
          <p:nvPr>
            <p:ph idx="4" type="title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idx="5" type="title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16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subTitle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hasCustomPrompt="1" type="title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/>
          <p:nvPr>
            <p:ph hasCustomPrompt="1" idx="3" type="title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2" type="title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8" name="Google Shape;78;p18"/>
          <p:cNvSpPr txBox="1"/>
          <p:nvPr>
            <p:ph idx="3" type="subTitle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4" type="title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18"/>
          <p:cNvSpPr txBox="1"/>
          <p:nvPr>
            <p:ph idx="5" type="subTitle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6" type="title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8"/>
          <p:cNvSpPr txBox="1"/>
          <p:nvPr>
            <p:ph idx="7" type="subTitle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8" type="title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8"/>
          <p:cNvSpPr txBox="1"/>
          <p:nvPr>
            <p:ph idx="9" type="subTitle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3" type="title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" name="Google Shape;86;p18"/>
          <p:cNvSpPr txBox="1"/>
          <p:nvPr>
            <p:ph idx="14" type="subTitle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/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/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/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15" name="Google Shape;15;p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" type="subTitle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2" type="subTitle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3" type="subTitle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4" type="subTitle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8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10"/>
          <p:cNvSpPr txBox="1"/>
          <p:nvPr>
            <p:ph idx="1" type="subTitle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10"/>
          <p:cNvSpPr txBox="1"/>
          <p:nvPr>
            <p:ph hasCustomPrompt="1"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C343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Relationship Id="rId4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Relationship Id="rId4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Relationship Id="rId4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Relationship Id="rId4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Relationship Id="rId4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g"/><Relationship Id="rId4" Type="http://schemas.openxmlformats.org/officeDocument/2006/relationships/image" Target="../media/image37.png"/><Relationship Id="rId5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ctrTitle"/>
          </p:nvPr>
        </p:nvSpPr>
        <p:spPr>
          <a:xfrm>
            <a:off x="210450" y="127650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oboto"/>
                <a:ea typeface="Roboto"/>
                <a:cs typeface="Roboto"/>
                <a:sym typeface="Roboto"/>
              </a:rPr>
              <a:t>NGHIÊN CỨU DEEP LEARNING, ỨNG DỤNG NHẬN DẠNG CHỮ SỐ VIẾT TAY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>
            <a:off x="268925" y="3967200"/>
            <a:ext cx="26556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Bùi Ngọc Minh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ĐH KTPM1 - K11</a:t>
            </a:r>
            <a:b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</a:b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CBHD: TS. Nguyễn Bá Nghiễn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b="5495" l="6664" r="6220" t="4858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idx="6" type="title"/>
          </p:nvPr>
        </p:nvSpPr>
        <p:spPr>
          <a:xfrm>
            <a:off x="2021700" y="138050"/>
            <a:ext cx="510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oboto"/>
                <a:ea typeface="Roboto"/>
                <a:cs typeface="Roboto"/>
                <a:sym typeface="Roboto"/>
              </a:rPr>
              <a:t>LAN TRUYỀN NGƯỢC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oboto"/>
                <a:ea typeface="Roboto"/>
                <a:cs typeface="Roboto"/>
                <a:sym typeface="Roboto"/>
              </a:rPr>
              <a:t>(Backpropagation)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0" y="1265100"/>
            <a:ext cx="4487674" cy="36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4475" y="3001825"/>
            <a:ext cx="2209075" cy="18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9675" y="1265100"/>
            <a:ext cx="4309325" cy="15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idx="6" type="title"/>
          </p:nvPr>
        </p:nvSpPr>
        <p:spPr>
          <a:xfrm>
            <a:off x="2021700" y="366650"/>
            <a:ext cx="510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oboto"/>
                <a:ea typeface="Roboto"/>
                <a:cs typeface="Roboto"/>
                <a:sym typeface="Roboto"/>
              </a:rPr>
              <a:t>CÔNG THỨC TỔNG QUÁT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825" y="2138363"/>
            <a:ext cx="6410325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idx="6" type="title"/>
          </p:nvPr>
        </p:nvSpPr>
        <p:spPr>
          <a:xfrm>
            <a:off x="2021700" y="366650"/>
            <a:ext cx="510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oboto"/>
                <a:ea typeface="Roboto"/>
                <a:cs typeface="Roboto"/>
                <a:sym typeface="Roboto"/>
              </a:rPr>
              <a:t>GRADIENT DESCENT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000" y="2190750"/>
            <a:ext cx="36195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675" y="1552575"/>
            <a:ext cx="245745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idx="6" type="title"/>
          </p:nvPr>
        </p:nvSpPr>
        <p:spPr>
          <a:xfrm>
            <a:off x="719550" y="472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ĐẶT VẤN ĐỀ</a:t>
            </a:r>
            <a:endParaRPr sz="30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34"/>
          <p:cNvSpPr txBox="1"/>
          <p:nvPr>
            <p:ph idx="1" type="subTitle"/>
          </p:nvPr>
        </p:nvSpPr>
        <p:spPr>
          <a:xfrm>
            <a:off x="858225" y="1722850"/>
            <a:ext cx="59730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Ảnh màu RGB kích thước 64x64x3 = 12,288 nodes.</a:t>
            </a:r>
            <a:endParaRPr/>
          </a:p>
        </p:txBody>
      </p:sp>
      <p:sp>
        <p:nvSpPr>
          <p:cNvPr id="196" name="Google Shape;196;p34"/>
          <p:cNvSpPr txBox="1"/>
          <p:nvPr>
            <p:ph idx="1" type="subTitle"/>
          </p:nvPr>
        </p:nvSpPr>
        <p:spPr>
          <a:xfrm>
            <a:off x="858225" y="2103850"/>
            <a:ext cx="59730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Hidden layer: 1000 nodes.</a:t>
            </a:r>
            <a:endParaRPr/>
          </a:p>
        </p:txBody>
      </p:sp>
      <p:sp>
        <p:nvSpPr>
          <p:cNvPr id="197" name="Google Shape;197;p34"/>
          <p:cNvSpPr txBox="1"/>
          <p:nvPr>
            <p:ph idx="1" type="subTitle"/>
          </p:nvPr>
        </p:nvSpPr>
        <p:spPr>
          <a:xfrm>
            <a:off x="858225" y="2484850"/>
            <a:ext cx="59730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Số lượng parameters = 12288 x 1000 + 1000 = 12289000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785025" y="297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GIẢI PHÁP</a:t>
            </a:r>
            <a:endParaRPr sz="30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35"/>
          <p:cNvSpPr txBox="1"/>
          <p:nvPr>
            <p:ph idx="4294967295" type="subTitle"/>
          </p:nvPr>
        </p:nvSpPr>
        <p:spPr>
          <a:xfrm>
            <a:off x="1228500" y="1699825"/>
            <a:ext cx="59730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Ảnh xám kích thước 28x28</a:t>
            </a:r>
            <a:endParaRPr/>
          </a:p>
        </p:txBody>
      </p:sp>
      <p:sp>
        <p:nvSpPr>
          <p:cNvPr id="204" name="Google Shape;204;p35"/>
          <p:cNvSpPr txBox="1"/>
          <p:nvPr>
            <p:ph idx="4294967295" type="subTitle"/>
          </p:nvPr>
        </p:nvSpPr>
        <p:spPr>
          <a:xfrm>
            <a:off x="1228500" y="2076769"/>
            <a:ext cx="59730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Đều được đánh label 0-&gt;9</a:t>
            </a:r>
            <a:endParaRPr/>
          </a:p>
        </p:txBody>
      </p:sp>
      <p:sp>
        <p:nvSpPr>
          <p:cNvPr id="205" name="Google Shape;205;p35"/>
          <p:cNvSpPr txBox="1"/>
          <p:nvPr>
            <p:ph idx="4294967295" type="subTitle"/>
          </p:nvPr>
        </p:nvSpPr>
        <p:spPr>
          <a:xfrm>
            <a:off x="1228500" y="2449658"/>
            <a:ext cx="59730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Sử dụng Convolutional Neural Network (CNN) cho bài toán phân loại ảnh </a:t>
            </a:r>
            <a:endParaRPr sz="13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idx="6" type="title"/>
          </p:nvPr>
        </p:nvSpPr>
        <p:spPr>
          <a:xfrm>
            <a:off x="719550" y="1679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CNN LÀ GÌ?</a:t>
            </a:r>
            <a:endParaRPr sz="30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36"/>
          <p:cNvSpPr txBox="1"/>
          <p:nvPr>
            <p:ph idx="1" type="subTitle"/>
          </p:nvPr>
        </p:nvSpPr>
        <p:spPr>
          <a:xfrm>
            <a:off x="923700" y="1539325"/>
            <a:ext cx="7500000" cy="19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Hay còn được gọi là Mạng nơ-ron tích chập, là một mô hình trong Deep Learning giúp xây dựng những hệ thống thông minh với độ chính xác cao.</a:t>
            </a:r>
            <a:endParaRPr sz="13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	Thường được sử dụng trong những bài toán nhận dạng ảnh (Image Classification)</a:t>
            </a:r>
            <a:endParaRPr sz="13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	Mô hình CNN là 1 tập hợp các lớp Convolution được xếp chồng lên nhau và sử dụng các hàm nonlinear như ReLU, Tanh để kích hoạt trong trọng số trong node.</a:t>
            </a:r>
            <a:endParaRPr sz="13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/>
        </p:nvSpPr>
        <p:spPr>
          <a:xfrm>
            <a:off x="7200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Các loại lớp trong CNN</a:t>
            </a:r>
            <a:endParaRPr b="1" sz="30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37"/>
          <p:cNvSpPr txBox="1"/>
          <p:nvPr/>
        </p:nvSpPr>
        <p:spPr>
          <a:xfrm>
            <a:off x="980650" y="2750775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Convolution (Conv)</a:t>
            </a:r>
            <a:endParaRPr b="1" sz="18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18" name="Google Shape;218;p37"/>
          <p:cNvSpPr txBox="1"/>
          <p:nvPr/>
        </p:nvSpPr>
        <p:spPr>
          <a:xfrm>
            <a:off x="6623150" y="2750775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Fully Connected (FC)</a:t>
            </a:r>
            <a:endParaRPr b="1" sz="18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19" name="Google Shape;219;p37"/>
          <p:cNvSpPr txBox="1"/>
          <p:nvPr/>
        </p:nvSpPr>
        <p:spPr>
          <a:xfrm>
            <a:off x="3801912" y="2750775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Pooling </a:t>
            </a:r>
            <a:endParaRPr b="1" sz="18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(Pool)</a:t>
            </a:r>
            <a:endParaRPr b="1" sz="18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220" name="Google Shape;220;p37"/>
          <p:cNvCxnSpPr>
            <a:stCxn id="221" idx="2"/>
            <a:endCxn id="217" idx="0"/>
          </p:cNvCxnSpPr>
          <p:nvPr/>
        </p:nvCxnSpPr>
        <p:spPr>
          <a:xfrm>
            <a:off x="1750300" y="2342175"/>
            <a:ext cx="0" cy="408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22" name="Google Shape;222;p37"/>
          <p:cNvCxnSpPr>
            <a:stCxn id="219" idx="0"/>
            <a:endCxn id="223" idx="2"/>
          </p:cNvCxnSpPr>
          <p:nvPr/>
        </p:nvCxnSpPr>
        <p:spPr>
          <a:xfrm rot="10800000">
            <a:off x="4571562" y="2342175"/>
            <a:ext cx="0" cy="408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24" name="Google Shape;224;p37"/>
          <p:cNvCxnSpPr>
            <a:stCxn id="218" idx="0"/>
            <a:endCxn id="225" idx="2"/>
          </p:cNvCxnSpPr>
          <p:nvPr/>
        </p:nvCxnSpPr>
        <p:spPr>
          <a:xfrm rot="10800000">
            <a:off x="7392800" y="2342175"/>
            <a:ext cx="0" cy="408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720100" y="35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ớp Convolution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38"/>
          <p:cNvSpPr txBox="1"/>
          <p:nvPr>
            <p:ph idx="3" type="subTitle"/>
          </p:nvPr>
        </p:nvSpPr>
        <p:spPr>
          <a:xfrm>
            <a:off x="764400" y="921775"/>
            <a:ext cx="35004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Hyperparameters: Stride (s), Padding (p)</a:t>
            </a:r>
            <a:endParaRPr/>
          </a:p>
        </p:txBody>
      </p:sp>
      <p:pic>
        <p:nvPicPr>
          <p:cNvPr id="232" name="Google Shape;23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188" y="1846525"/>
            <a:ext cx="4619625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8"/>
          <p:cNvSpPr txBox="1"/>
          <p:nvPr>
            <p:ph idx="3" type="subTitle"/>
          </p:nvPr>
        </p:nvSpPr>
        <p:spPr>
          <a:xfrm>
            <a:off x="764500" y="1249275"/>
            <a:ext cx="35004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Parameter: Kernel (f)</a:t>
            </a:r>
            <a:endParaRPr sz="1300">
              <a:solidFill>
                <a:schemeClr val="lt2"/>
              </a:solidFill>
            </a:endParaRPr>
          </a:p>
        </p:txBody>
      </p:sp>
      <p:sp>
        <p:nvSpPr>
          <p:cNvPr id="234" name="Google Shape;234;p38"/>
          <p:cNvSpPr txBox="1"/>
          <p:nvPr>
            <p:ph idx="3" type="subTitle"/>
          </p:nvPr>
        </p:nvSpPr>
        <p:spPr>
          <a:xfrm>
            <a:off x="3421900" y="4324850"/>
            <a:ext cx="23004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Kernel</a:t>
            </a:r>
            <a:r>
              <a:rPr lang="en" sz="1300">
                <a:solidFill>
                  <a:schemeClr val="lt2"/>
                </a:solidFill>
              </a:rPr>
              <a:t>: 3x3, f = 3, s = 1, p = 0</a:t>
            </a:r>
            <a:endParaRPr sz="13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720100" y="35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Lớp Convolution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39"/>
          <p:cNvSpPr txBox="1"/>
          <p:nvPr/>
        </p:nvSpPr>
        <p:spPr>
          <a:xfrm>
            <a:off x="579375" y="942250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Padding</a:t>
            </a:r>
            <a:endParaRPr b="1" sz="18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41" name="Google Shape;2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200" y="1491925"/>
            <a:ext cx="51816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9"/>
          <p:cNvSpPr txBox="1"/>
          <p:nvPr>
            <p:ph idx="3" type="subTitle"/>
          </p:nvPr>
        </p:nvSpPr>
        <p:spPr>
          <a:xfrm>
            <a:off x="4248000" y="4515500"/>
            <a:ext cx="6480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p</a:t>
            </a:r>
            <a:r>
              <a:rPr lang="en" sz="1300">
                <a:solidFill>
                  <a:schemeClr val="lt2"/>
                </a:solidFill>
              </a:rPr>
              <a:t> = 0</a:t>
            </a:r>
            <a:endParaRPr sz="1300">
              <a:solidFill>
                <a:schemeClr val="lt2"/>
              </a:solidFill>
            </a:endParaRPr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9625" y="1491925"/>
            <a:ext cx="5884752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>
            <p:ph type="title"/>
          </p:nvPr>
        </p:nvSpPr>
        <p:spPr>
          <a:xfrm>
            <a:off x="720100" y="35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Lớp Convolution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40"/>
          <p:cNvSpPr txBox="1"/>
          <p:nvPr/>
        </p:nvSpPr>
        <p:spPr>
          <a:xfrm>
            <a:off x="579375" y="942250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Stride</a:t>
            </a:r>
            <a:endParaRPr b="1" sz="180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50" name="Google Shape;250;p40"/>
          <p:cNvSpPr txBox="1"/>
          <p:nvPr>
            <p:ph idx="3" type="subTitle"/>
          </p:nvPr>
        </p:nvSpPr>
        <p:spPr>
          <a:xfrm>
            <a:off x="4288150" y="4245550"/>
            <a:ext cx="5679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s</a:t>
            </a:r>
            <a:r>
              <a:rPr lang="en" sz="1300">
                <a:solidFill>
                  <a:schemeClr val="lt2"/>
                </a:solidFill>
              </a:rPr>
              <a:t> = 1</a:t>
            </a:r>
            <a:endParaRPr sz="1300">
              <a:solidFill>
                <a:schemeClr val="lt2"/>
              </a:solidFill>
            </a:endParaRPr>
          </a:p>
        </p:txBody>
      </p:sp>
      <p:pic>
        <p:nvPicPr>
          <p:cNvPr id="251" name="Google Shape;2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4900" y="1491900"/>
            <a:ext cx="4914211" cy="25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title"/>
          </p:nvPr>
        </p:nvSpPr>
        <p:spPr>
          <a:xfrm>
            <a:off x="2139263" y="1532650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TỔNG QUAN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23"/>
          <p:cNvSpPr txBox="1"/>
          <p:nvPr>
            <p:ph idx="1" type="subTitle"/>
          </p:nvPr>
        </p:nvSpPr>
        <p:spPr>
          <a:xfrm>
            <a:off x="2139262" y="18596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Nh</a:t>
            </a:r>
            <a:r>
              <a:rPr lang="en"/>
              <a:t>iệm vụ của đề tài, tóm tắt đề tài.</a:t>
            </a:r>
            <a:endParaRPr/>
          </a:p>
        </p:txBody>
      </p:sp>
      <p:sp>
        <p:nvSpPr>
          <p:cNvPr id="107" name="Google Shape;107;p23"/>
          <p:cNvSpPr txBox="1"/>
          <p:nvPr>
            <p:ph idx="2" type="title"/>
          </p:nvPr>
        </p:nvSpPr>
        <p:spPr>
          <a:xfrm>
            <a:off x="5473025" y="1535300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GIẢI PHÁP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23"/>
          <p:cNvSpPr txBox="1"/>
          <p:nvPr>
            <p:ph idx="3" type="subTitle"/>
          </p:nvPr>
        </p:nvSpPr>
        <p:spPr>
          <a:xfrm>
            <a:off x="5473037" y="1862263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</a:t>
            </a:r>
            <a:r>
              <a:rPr lang="en"/>
              <a:t>iải pháp xử lý bài toán, kết quả thực nghiệm</a:t>
            </a:r>
            <a:endParaRPr/>
          </a:p>
        </p:txBody>
      </p:sp>
      <p:sp>
        <p:nvSpPr>
          <p:cNvPr id="109" name="Google Shape;109;p23"/>
          <p:cNvSpPr txBox="1"/>
          <p:nvPr>
            <p:ph idx="4" type="title"/>
          </p:nvPr>
        </p:nvSpPr>
        <p:spPr>
          <a:xfrm>
            <a:off x="3806938" y="2986575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KẾT LUẬN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3"/>
          <p:cNvSpPr txBox="1"/>
          <p:nvPr>
            <p:ph idx="5" type="subTitle"/>
          </p:nvPr>
        </p:nvSpPr>
        <p:spPr>
          <a:xfrm>
            <a:off x="3806937" y="331352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Đánh giá kết quả và kết luận</a:t>
            </a:r>
            <a:endParaRPr/>
          </a:p>
        </p:txBody>
      </p:sp>
      <p:sp>
        <p:nvSpPr>
          <p:cNvPr id="111" name="Google Shape;111;p23"/>
          <p:cNvSpPr txBox="1"/>
          <p:nvPr>
            <p:ph idx="8" type="title"/>
          </p:nvPr>
        </p:nvSpPr>
        <p:spPr>
          <a:xfrm>
            <a:off x="2997962" y="3273425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2" name="Google Shape;112;p23"/>
          <p:cNvSpPr txBox="1"/>
          <p:nvPr>
            <p:ph idx="9" type="title"/>
          </p:nvPr>
        </p:nvSpPr>
        <p:spPr>
          <a:xfrm>
            <a:off x="1331887" y="1810375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3" name="Google Shape;113;p23"/>
          <p:cNvSpPr txBox="1"/>
          <p:nvPr>
            <p:ph idx="14" type="title"/>
          </p:nvPr>
        </p:nvSpPr>
        <p:spPr>
          <a:xfrm>
            <a:off x="4676462" y="1799238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14" name="Google Shape;114;p23"/>
          <p:cNvCxnSpPr/>
          <p:nvPr/>
        </p:nvCxnSpPr>
        <p:spPr>
          <a:xfrm>
            <a:off x="3674163" y="3178540"/>
            <a:ext cx="0" cy="630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5" name="Google Shape;115;p23"/>
          <p:cNvCxnSpPr/>
          <p:nvPr/>
        </p:nvCxnSpPr>
        <p:spPr>
          <a:xfrm>
            <a:off x="5352738" y="1700253"/>
            <a:ext cx="0" cy="630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6" name="Google Shape;116;p23"/>
          <p:cNvCxnSpPr/>
          <p:nvPr/>
        </p:nvCxnSpPr>
        <p:spPr>
          <a:xfrm>
            <a:off x="2008088" y="1700253"/>
            <a:ext cx="0" cy="630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720100" y="35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Lớp Pooling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" name="Google Shape;25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225" y="1235750"/>
            <a:ext cx="7067550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1"/>
          <p:cNvSpPr txBox="1"/>
          <p:nvPr>
            <p:ph idx="3" type="subTitle"/>
          </p:nvPr>
        </p:nvSpPr>
        <p:spPr>
          <a:xfrm>
            <a:off x="3668100" y="4610325"/>
            <a:ext cx="18078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Max Pooling </a:t>
            </a:r>
            <a:r>
              <a:rPr lang="en" sz="1300">
                <a:solidFill>
                  <a:schemeClr val="lt2"/>
                </a:solidFill>
              </a:rPr>
              <a:t>(f = 2, s = 2)</a:t>
            </a:r>
            <a:endParaRPr sz="13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title"/>
          </p:nvPr>
        </p:nvSpPr>
        <p:spPr>
          <a:xfrm>
            <a:off x="720100" y="357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Lớp Pooling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42"/>
          <p:cNvSpPr txBox="1"/>
          <p:nvPr>
            <p:ph idx="3" type="subTitle"/>
          </p:nvPr>
        </p:nvSpPr>
        <p:spPr>
          <a:xfrm>
            <a:off x="3518850" y="4470900"/>
            <a:ext cx="2106300" cy="4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Average Pooling (f = 2, s = 2)</a:t>
            </a:r>
            <a:endParaRPr sz="1300">
              <a:solidFill>
                <a:schemeClr val="lt2"/>
              </a:solidFill>
            </a:endParaRPr>
          </a:p>
        </p:txBody>
      </p:sp>
      <p:pic>
        <p:nvPicPr>
          <p:cNvPr id="265" name="Google Shape;2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250" y="1418125"/>
            <a:ext cx="6743700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720000" y="116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Lớp Fully Connected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1450" y="806100"/>
            <a:ext cx="2781101" cy="39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>
            <p:ph type="title"/>
          </p:nvPr>
        </p:nvSpPr>
        <p:spPr>
          <a:xfrm>
            <a:off x="720000" y="1166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Mạng neural tích chập 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" name="Google Shape;2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175" y="798000"/>
            <a:ext cx="8691854" cy="414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>
            <p:ph type="title"/>
          </p:nvPr>
        </p:nvSpPr>
        <p:spPr>
          <a:xfrm>
            <a:off x="720000" y="2657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ÁP DỤNG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45"/>
          <p:cNvSpPr txBox="1"/>
          <p:nvPr>
            <p:ph idx="1" type="subTitle"/>
          </p:nvPr>
        </p:nvSpPr>
        <p:spPr>
          <a:xfrm>
            <a:off x="1892925" y="1320400"/>
            <a:ext cx="57603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-&gt; CONV -&gt; POOL -&gt; CONV -&gt; POOL -&gt; FC -&gt; FC -&gt; SOFTMAX</a:t>
            </a:r>
            <a:endParaRPr/>
          </a:p>
        </p:txBody>
      </p:sp>
      <p:sp>
        <p:nvSpPr>
          <p:cNvPr id="284" name="Google Shape;284;p45"/>
          <p:cNvSpPr txBox="1"/>
          <p:nvPr>
            <p:ph idx="1" type="subTitle"/>
          </p:nvPr>
        </p:nvSpPr>
        <p:spPr>
          <a:xfrm>
            <a:off x="1892925" y="2195075"/>
            <a:ext cx="57603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-&gt; CONV -&gt; CONV -&gt; POOL -&gt; FC -&gt; SOFTMAX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KẾT LUẬN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0" name="Google Shape;290;p46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291" name="Google Shape;291;p46"/>
            <p:cNvSpPr/>
            <p:nvPr/>
          </p:nvSpPr>
          <p:spPr>
            <a:xfrm>
              <a:off x="1445900" y="1165400"/>
              <a:ext cx="459350" cy="451025"/>
            </a:xfrm>
            <a:custGeom>
              <a:rect b="b" l="l" r="r" t="t"/>
              <a:pathLst>
                <a:path extrusionOk="0" h="18041" w="18374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6"/>
            <p:cNvSpPr/>
            <p:nvPr/>
          </p:nvSpPr>
          <p:spPr>
            <a:xfrm>
              <a:off x="1740900" y="915250"/>
              <a:ext cx="341475" cy="697525"/>
            </a:xfrm>
            <a:custGeom>
              <a:rect b="b" l="l" r="r" t="t"/>
              <a:pathLst>
                <a:path extrusionOk="0" h="27901" w="13659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6"/>
            <p:cNvSpPr/>
            <p:nvPr/>
          </p:nvSpPr>
          <p:spPr>
            <a:xfrm>
              <a:off x="1437800" y="1525100"/>
              <a:ext cx="464600" cy="592400"/>
            </a:xfrm>
            <a:custGeom>
              <a:rect b="b" l="l" r="r" t="t"/>
              <a:pathLst>
                <a:path extrusionOk="0" h="23696" w="18584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6"/>
            <p:cNvSpPr/>
            <p:nvPr/>
          </p:nvSpPr>
          <p:spPr>
            <a:xfrm>
              <a:off x="1482675" y="1625000"/>
              <a:ext cx="634375" cy="560850"/>
            </a:xfrm>
            <a:custGeom>
              <a:rect b="b" l="l" r="r" t="t"/>
              <a:pathLst>
                <a:path extrusionOk="0" h="22434" w="25375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6"/>
            <p:cNvSpPr/>
            <p:nvPr/>
          </p:nvSpPr>
          <p:spPr>
            <a:xfrm>
              <a:off x="1125600" y="1535800"/>
              <a:ext cx="348500" cy="586125"/>
            </a:xfrm>
            <a:custGeom>
              <a:rect b="b" l="l" r="r" t="t"/>
              <a:pathLst>
                <a:path extrusionOk="0" h="23445" w="1394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6"/>
            <p:cNvSpPr/>
            <p:nvPr/>
          </p:nvSpPr>
          <p:spPr>
            <a:xfrm>
              <a:off x="2097725" y="679450"/>
              <a:ext cx="730375" cy="221500"/>
            </a:xfrm>
            <a:custGeom>
              <a:rect b="b" l="l" r="r" t="t"/>
              <a:pathLst>
                <a:path extrusionOk="0" h="8860" w="29215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6"/>
            <p:cNvSpPr/>
            <p:nvPr/>
          </p:nvSpPr>
          <p:spPr>
            <a:xfrm>
              <a:off x="2304075" y="463225"/>
              <a:ext cx="736875" cy="208175"/>
            </a:xfrm>
            <a:custGeom>
              <a:rect b="b" l="l" r="r" t="t"/>
              <a:pathLst>
                <a:path extrusionOk="0" h="8327" w="29475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6"/>
            <p:cNvSpPr/>
            <p:nvPr/>
          </p:nvSpPr>
          <p:spPr>
            <a:xfrm>
              <a:off x="2293625" y="460350"/>
              <a:ext cx="781500" cy="320325"/>
            </a:xfrm>
            <a:custGeom>
              <a:rect b="b" l="l" r="r" t="t"/>
              <a:pathLst>
                <a:path extrusionOk="0" h="12813" w="3126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6"/>
            <p:cNvSpPr/>
            <p:nvPr/>
          </p:nvSpPr>
          <p:spPr>
            <a:xfrm>
              <a:off x="1908625" y="906900"/>
              <a:ext cx="740825" cy="708475"/>
            </a:xfrm>
            <a:custGeom>
              <a:rect b="b" l="l" r="r" t="t"/>
              <a:pathLst>
                <a:path extrusionOk="0" h="28339" w="29633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6"/>
            <p:cNvSpPr/>
            <p:nvPr/>
          </p:nvSpPr>
          <p:spPr>
            <a:xfrm>
              <a:off x="2092525" y="780650"/>
              <a:ext cx="735575" cy="432500"/>
            </a:xfrm>
            <a:custGeom>
              <a:rect b="b" l="l" r="r" t="t"/>
              <a:pathLst>
                <a:path extrusionOk="0" h="17300" w="29423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6"/>
            <p:cNvSpPr/>
            <p:nvPr/>
          </p:nvSpPr>
          <p:spPr>
            <a:xfrm>
              <a:off x="1125600" y="1959400"/>
              <a:ext cx="344325" cy="422600"/>
            </a:xfrm>
            <a:custGeom>
              <a:rect b="b" l="l" r="r" t="t"/>
              <a:pathLst>
                <a:path extrusionOk="0" h="16904" w="13773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6"/>
            <p:cNvSpPr/>
            <p:nvPr/>
          </p:nvSpPr>
          <p:spPr>
            <a:xfrm>
              <a:off x="1481375" y="2129475"/>
              <a:ext cx="635150" cy="625775"/>
            </a:xfrm>
            <a:custGeom>
              <a:rect b="b" l="l" r="r" t="t"/>
              <a:pathLst>
                <a:path extrusionOk="0" h="25031" w="25406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6"/>
            <p:cNvSpPr/>
            <p:nvPr/>
          </p:nvSpPr>
          <p:spPr>
            <a:xfrm>
              <a:off x="1125600" y="2129475"/>
              <a:ext cx="342750" cy="740525"/>
            </a:xfrm>
            <a:custGeom>
              <a:rect b="b" l="l" r="r" t="t"/>
              <a:pathLst>
                <a:path extrusionOk="0" h="29621" w="1371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6"/>
            <p:cNvSpPr/>
            <p:nvPr/>
          </p:nvSpPr>
          <p:spPr>
            <a:xfrm>
              <a:off x="1162625" y="2134425"/>
              <a:ext cx="625525" cy="755400"/>
            </a:xfrm>
            <a:custGeom>
              <a:rect b="b" l="l" r="r" t="t"/>
              <a:pathLst>
                <a:path extrusionOk="0" h="30216" w="25021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6"/>
            <p:cNvSpPr/>
            <p:nvPr/>
          </p:nvSpPr>
          <p:spPr>
            <a:xfrm>
              <a:off x="1164975" y="2770100"/>
              <a:ext cx="618725" cy="509425"/>
            </a:xfrm>
            <a:custGeom>
              <a:rect b="b" l="l" r="r" t="t"/>
              <a:pathLst>
                <a:path extrusionOk="0" h="20377" w="24749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6"/>
            <p:cNvSpPr/>
            <p:nvPr/>
          </p:nvSpPr>
          <p:spPr>
            <a:xfrm>
              <a:off x="1361650" y="2777125"/>
              <a:ext cx="426500" cy="653450"/>
            </a:xfrm>
            <a:custGeom>
              <a:rect b="b" l="l" r="r" t="t"/>
              <a:pathLst>
                <a:path extrusionOk="0" h="26138" w="1706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6"/>
            <p:cNvSpPr/>
            <p:nvPr/>
          </p:nvSpPr>
          <p:spPr>
            <a:xfrm>
              <a:off x="1799325" y="2193650"/>
              <a:ext cx="1025125" cy="569425"/>
            </a:xfrm>
            <a:custGeom>
              <a:rect b="b" l="l" r="r" t="t"/>
              <a:pathLst>
                <a:path extrusionOk="0" h="22777" w="41005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6"/>
            <p:cNvSpPr/>
            <p:nvPr/>
          </p:nvSpPr>
          <p:spPr>
            <a:xfrm>
              <a:off x="1910450" y="1216525"/>
              <a:ext cx="732450" cy="964350"/>
            </a:xfrm>
            <a:custGeom>
              <a:rect b="b" l="l" r="r" t="t"/>
              <a:pathLst>
                <a:path extrusionOk="0" h="38574" w="29298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6"/>
            <p:cNvSpPr/>
            <p:nvPr/>
          </p:nvSpPr>
          <p:spPr>
            <a:xfrm>
              <a:off x="2130600" y="1216525"/>
              <a:ext cx="1117450" cy="968800"/>
            </a:xfrm>
            <a:custGeom>
              <a:rect b="b" l="l" r="r" t="t"/>
              <a:pathLst>
                <a:path extrusionOk="0" h="38752" w="44698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6"/>
            <p:cNvSpPr/>
            <p:nvPr/>
          </p:nvSpPr>
          <p:spPr>
            <a:xfrm>
              <a:off x="2649425" y="733700"/>
              <a:ext cx="761400" cy="479450"/>
            </a:xfrm>
            <a:custGeom>
              <a:rect b="b" l="l" r="r" t="t"/>
              <a:pathLst>
                <a:path extrusionOk="0" h="19178" w="30456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6"/>
            <p:cNvSpPr/>
            <p:nvPr/>
          </p:nvSpPr>
          <p:spPr>
            <a:xfrm>
              <a:off x="2649425" y="733700"/>
              <a:ext cx="761400" cy="1274500"/>
            </a:xfrm>
            <a:custGeom>
              <a:rect b="b" l="l" r="r" t="t"/>
              <a:pathLst>
                <a:path extrusionOk="0" h="50980" w="30456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6"/>
            <p:cNvSpPr/>
            <p:nvPr/>
          </p:nvSpPr>
          <p:spPr>
            <a:xfrm>
              <a:off x="2128775" y="2017550"/>
              <a:ext cx="1113025" cy="565800"/>
            </a:xfrm>
            <a:custGeom>
              <a:rect b="b" l="l" r="r" t="t"/>
              <a:pathLst>
                <a:path extrusionOk="0" h="22632" w="44521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6"/>
            <p:cNvSpPr/>
            <p:nvPr/>
          </p:nvSpPr>
          <p:spPr>
            <a:xfrm>
              <a:off x="2828075" y="458000"/>
              <a:ext cx="582750" cy="322675"/>
            </a:xfrm>
            <a:custGeom>
              <a:rect b="b" l="l" r="r" t="t"/>
              <a:pathLst>
                <a:path extrusionOk="0" h="12907" w="2331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6"/>
            <p:cNvSpPr/>
            <p:nvPr/>
          </p:nvSpPr>
          <p:spPr>
            <a:xfrm>
              <a:off x="3088925" y="301750"/>
              <a:ext cx="533175" cy="431975"/>
            </a:xfrm>
            <a:custGeom>
              <a:rect b="b" l="l" r="r" t="t"/>
              <a:pathLst>
                <a:path extrusionOk="0" h="17279" w="21327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6"/>
            <p:cNvSpPr/>
            <p:nvPr/>
          </p:nvSpPr>
          <p:spPr>
            <a:xfrm>
              <a:off x="3410800" y="300475"/>
              <a:ext cx="711600" cy="433250"/>
            </a:xfrm>
            <a:custGeom>
              <a:rect b="b" l="l" r="r" t="t"/>
              <a:pathLst>
                <a:path extrusionOk="0" h="17330" w="28464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6"/>
            <p:cNvSpPr/>
            <p:nvPr/>
          </p:nvSpPr>
          <p:spPr>
            <a:xfrm>
              <a:off x="4136725" y="459575"/>
              <a:ext cx="333375" cy="518575"/>
            </a:xfrm>
            <a:custGeom>
              <a:rect b="b" l="l" r="r" t="t"/>
              <a:pathLst>
                <a:path extrusionOk="0" h="20743" w="13335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6"/>
            <p:cNvSpPr/>
            <p:nvPr/>
          </p:nvSpPr>
          <p:spPr>
            <a:xfrm>
              <a:off x="4294275" y="469225"/>
              <a:ext cx="546475" cy="508925"/>
            </a:xfrm>
            <a:custGeom>
              <a:rect b="b" l="l" r="r" t="t"/>
              <a:pathLst>
                <a:path extrusionOk="0" h="20357" w="21859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6"/>
            <p:cNvSpPr/>
            <p:nvPr/>
          </p:nvSpPr>
          <p:spPr>
            <a:xfrm>
              <a:off x="4294275" y="469225"/>
              <a:ext cx="175825" cy="508925"/>
            </a:xfrm>
            <a:custGeom>
              <a:rect b="b" l="l" r="r" t="t"/>
              <a:pathLst>
                <a:path extrusionOk="0" h="20357" w="7033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6"/>
            <p:cNvSpPr/>
            <p:nvPr/>
          </p:nvSpPr>
          <p:spPr>
            <a:xfrm>
              <a:off x="3410800" y="456450"/>
              <a:ext cx="883500" cy="521700"/>
            </a:xfrm>
            <a:custGeom>
              <a:rect b="b" l="l" r="r" t="t"/>
              <a:pathLst>
                <a:path extrusionOk="0" h="20868" w="3534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6"/>
            <p:cNvSpPr/>
            <p:nvPr/>
          </p:nvSpPr>
          <p:spPr>
            <a:xfrm>
              <a:off x="4136725" y="459575"/>
              <a:ext cx="157575" cy="518575"/>
            </a:xfrm>
            <a:custGeom>
              <a:rect b="b" l="l" r="r" t="t"/>
              <a:pathLst>
                <a:path extrusionOk="0" h="20743" w="6303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6"/>
            <p:cNvSpPr/>
            <p:nvPr/>
          </p:nvSpPr>
          <p:spPr>
            <a:xfrm>
              <a:off x="4294275" y="561300"/>
              <a:ext cx="996150" cy="482575"/>
            </a:xfrm>
            <a:custGeom>
              <a:rect b="b" l="l" r="r" t="t"/>
              <a:pathLst>
                <a:path extrusionOk="0" h="19303" w="39846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6"/>
            <p:cNvSpPr/>
            <p:nvPr/>
          </p:nvSpPr>
          <p:spPr>
            <a:xfrm>
              <a:off x="4294275" y="561300"/>
              <a:ext cx="546475" cy="416850"/>
            </a:xfrm>
            <a:custGeom>
              <a:rect b="b" l="l" r="r" t="t"/>
              <a:pathLst>
                <a:path extrusionOk="0" h="16674" w="21859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6"/>
            <p:cNvSpPr/>
            <p:nvPr/>
          </p:nvSpPr>
          <p:spPr>
            <a:xfrm>
              <a:off x="4861575" y="569125"/>
              <a:ext cx="675350" cy="474750"/>
            </a:xfrm>
            <a:custGeom>
              <a:rect b="b" l="l" r="r" t="t"/>
              <a:pathLst>
                <a:path extrusionOk="0" h="18990" w="27014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6"/>
            <p:cNvSpPr/>
            <p:nvPr/>
          </p:nvSpPr>
          <p:spPr>
            <a:xfrm>
              <a:off x="3251950" y="733700"/>
              <a:ext cx="1038425" cy="1273725"/>
            </a:xfrm>
            <a:custGeom>
              <a:rect b="b" l="l" r="r" t="t"/>
              <a:pathLst>
                <a:path extrusionOk="0" h="50949" w="41537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6"/>
            <p:cNvSpPr/>
            <p:nvPr/>
          </p:nvSpPr>
          <p:spPr>
            <a:xfrm>
              <a:off x="3255600" y="984125"/>
              <a:ext cx="1032425" cy="1023025"/>
            </a:xfrm>
            <a:custGeom>
              <a:rect b="b" l="l" r="r" t="t"/>
              <a:pathLst>
                <a:path extrusionOk="0" h="40921" w="41297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6"/>
            <p:cNvSpPr/>
            <p:nvPr/>
          </p:nvSpPr>
          <p:spPr>
            <a:xfrm>
              <a:off x="4008125" y="978125"/>
              <a:ext cx="1278125" cy="926775"/>
            </a:xfrm>
            <a:custGeom>
              <a:rect b="b" l="l" r="r" t="t"/>
              <a:pathLst>
                <a:path extrusionOk="0" h="37071" w="51125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6"/>
            <p:cNvSpPr/>
            <p:nvPr/>
          </p:nvSpPr>
          <p:spPr>
            <a:xfrm>
              <a:off x="4294275" y="978125"/>
              <a:ext cx="991975" cy="65475"/>
            </a:xfrm>
            <a:custGeom>
              <a:rect b="b" l="l" r="r" t="t"/>
              <a:pathLst>
                <a:path extrusionOk="0" h="2619" w="39679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6"/>
            <p:cNvSpPr/>
            <p:nvPr/>
          </p:nvSpPr>
          <p:spPr>
            <a:xfrm>
              <a:off x="2835900" y="2022000"/>
              <a:ext cx="504250" cy="568675"/>
            </a:xfrm>
            <a:custGeom>
              <a:rect b="b" l="l" r="r" t="t"/>
              <a:pathLst>
                <a:path extrusionOk="0" h="22747" w="2017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6"/>
            <p:cNvSpPr/>
            <p:nvPr/>
          </p:nvSpPr>
          <p:spPr>
            <a:xfrm>
              <a:off x="3255600" y="1913225"/>
              <a:ext cx="742900" cy="677450"/>
            </a:xfrm>
            <a:custGeom>
              <a:rect b="b" l="l" r="r" t="t"/>
              <a:pathLst>
                <a:path extrusionOk="0" h="27098" w="29716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6"/>
            <p:cNvSpPr/>
            <p:nvPr/>
          </p:nvSpPr>
          <p:spPr>
            <a:xfrm>
              <a:off x="1705175" y="2772175"/>
              <a:ext cx="693350" cy="663600"/>
            </a:xfrm>
            <a:custGeom>
              <a:rect b="b" l="l" r="r" t="t"/>
              <a:pathLst>
                <a:path extrusionOk="0" h="26544" w="27734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6"/>
            <p:cNvSpPr/>
            <p:nvPr/>
          </p:nvSpPr>
          <p:spPr>
            <a:xfrm>
              <a:off x="2435525" y="2589325"/>
              <a:ext cx="904625" cy="762200"/>
            </a:xfrm>
            <a:custGeom>
              <a:rect b="b" l="l" r="r" t="t"/>
              <a:pathLst>
                <a:path extrusionOk="0" h="30488" w="36185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6"/>
            <p:cNvSpPr/>
            <p:nvPr/>
          </p:nvSpPr>
          <p:spPr>
            <a:xfrm>
              <a:off x="1799325" y="2586200"/>
              <a:ext cx="1023050" cy="756725"/>
            </a:xfrm>
            <a:custGeom>
              <a:rect b="b" l="l" r="r" t="t"/>
              <a:pathLst>
                <a:path extrusionOk="0" h="30269" w="40922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6"/>
            <p:cNvSpPr/>
            <p:nvPr/>
          </p:nvSpPr>
          <p:spPr>
            <a:xfrm>
              <a:off x="2440475" y="2598725"/>
              <a:ext cx="1417425" cy="916075"/>
            </a:xfrm>
            <a:custGeom>
              <a:rect b="b" l="l" r="r" t="t"/>
              <a:pathLst>
                <a:path extrusionOk="0" h="36643" w="56697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6"/>
            <p:cNvSpPr/>
            <p:nvPr/>
          </p:nvSpPr>
          <p:spPr>
            <a:xfrm>
              <a:off x="3348725" y="1912975"/>
              <a:ext cx="1181625" cy="687075"/>
            </a:xfrm>
            <a:custGeom>
              <a:rect b="b" l="l" r="r" t="t"/>
              <a:pathLst>
                <a:path extrusionOk="0" h="27483" w="47265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6"/>
            <p:cNvSpPr/>
            <p:nvPr/>
          </p:nvSpPr>
          <p:spPr>
            <a:xfrm>
              <a:off x="3347150" y="2598725"/>
              <a:ext cx="1183475" cy="910100"/>
            </a:xfrm>
            <a:custGeom>
              <a:rect b="b" l="l" r="r" t="t"/>
              <a:pathLst>
                <a:path extrusionOk="0" h="36404" w="47339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6"/>
            <p:cNvSpPr/>
            <p:nvPr/>
          </p:nvSpPr>
          <p:spPr>
            <a:xfrm>
              <a:off x="5290400" y="852125"/>
              <a:ext cx="669100" cy="448425"/>
            </a:xfrm>
            <a:custGeom>
              <a:rect b="b" l="l" r="r" t="t"/>
              <a:pathLst>
                <a:path extrusionOk="0" h="17937" w="26764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6"/>
            <p:cNvSpPr/>
            <p:nvPr/>
          </p:nvSpPr>
          <p:spPr>
            <a:xfrm>
              <a:off x="5290400" y="852125"/>
              <a:ext cx="246525" cy="191750"/>
            </a:xfrm>
            <a:custGeom>
              <a:rect b="b" l="l" r="r" t="t"/>
              <a:pathLst>
                <a:path extrusionOk="0" h="7670" w="9861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6"/>
            <p:cNvSpPr/>
            <p:nvPr/>
          </p:nvSpPr>
          <p:spPr>
            <a:xfrm>
              <a:off x="4013600" y="1916100"/>
              <a:ext cx="903050" cy="681600"/>
            </a:xfrm>
            <a:custGeom>
              <a:rect b="b" l="l" r="r" t="t"/>
              <a:pathLst>
                <a:path extrusionOk="0" h="27264" w="36122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6"/>
            <p:cNvSpPr/>
            <p:nvPr/>
          </p:nvSpPr>
          <p:spPr>
            <a:xfrm>
              <a:off x="4007875" y="1047500"/>
              <a:ext cx="1277100" cy="1128675"/>
            </a:xfrm>
            <a:custGeom>
              <a:rect b="b" l="l" r="r" t="t"/>
              <a:pathLst>
                <a:path extrusionOk="0" h="45147" w="51084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6"/>
            <p:cNvSpPr/>
            <p:nvPr/>
          </p:nvSpPr>
          <p:spPr>
            <a:xfrm>
              <a:off x="4929675" y="1045425"/>
              <a:ext cx="1040775" cy="1131025"/>
            </a:xfrm>
            <a:custGeom>
              <a:rect b="b" l="l" r="r" t="t"/>
              <a:pathLst>
                <a:path extrusionOk="0" h="45241" w="41631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6"/>
            <p:cNvSpPr/>
            <p:nvPr/>
          </p:nvSpPr>
          <p:spPr>
            <a:xfrm>
              <a:off x="4545450" y="2187900"/>
              <a:ext cx="829250" cy="755675"/>
            </a:xfrm>
            <a:custGeom>
              <a:rect b="b" l="l" r="r" t="t"/>
              <a:pathLst>
                <a:path extrusionOk="0" h="30227" w="3317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6"/>
            <p:cNvSpPr/>
            <p:nvPr/>
          </p:nvSpPr>
          <p:spPr>
            <a:xfrm>
              <a:off x="5978250" y="1318775"/>
              <a:ext cx="350075" cy="664900"/>
            </a:xfrm>
            <a:custGeom>
              <a:rect b="b" l="l" r="r" t="t"/>
              <a:pathLst>
                <a:path extrusionOk="0" h="26596" w="14003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6"/>
            <p:cNvSpPr/>
            <p:nvPr/>
          </p:nvSpPr>
          <p:spPr>
            <a:xfrm>
              <a:off x="4931250" y="2185300"/>
              <a:ext cx="710800" cy="756975"/>
            </a:xfrm>
            <a:custGeom>
              <a:rect b="b" l="l" r="r" t="t"/>
              <a:pathLst>
                <a:path extrusionOk="0" h="30279" w="28432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6"/>
            <p:cNvSpPr/>
            <p:nvPr/>
          </p:nvSpPr>
          <p:spPr>
            <a:xfrm>
              <a:off x="5391600" y="2197550"/>
              <a:ext cx="451300" cy="746300"/>
            </a:xfrm>
            <a:custGeom>
              <a:rect b="b" l="l" r="r" t="t"/>
              <a:pathLst>
                <a:path extrusionOk="0" h="29852" w="18052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6"/>
            <p:cNvSpPr/>
            <p:nvPr/>
          </p:nvSpPr>
          <p:spPr>
            <a:xfrm>
              <a:off x="5649600" y="2193125"/>
              <a:ext cx="592900" cy="750450"/>
            </a:xfrm>
            <a:custGeom>
              <a:rect b="b" l="l" r="r" t="t"/>
              <a:pathLst>
                <a:path extrusionOk="0" h="30018" w="23716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6"/>
            <p:cNvSpPr/>
            <p:nvPr/>
          </p:nvSpPr>
          <p:spPr>
            <a:xfrm>
              <a:off x="6070600" y="1606475"/>
              <a:ext cx="432475" cy="441650"/>
            </a:xfrm>
            <a:custGeom>
              <a:rect b="b" l="l" r="r" t="t"/>
              <a:pathLst>
                <a:path extrusionOk="0" h="17666" w="17299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6"/>
            <p:cNvSpPr/>
            <p:nvPr/>
          </p:nvSpPr>
          <p:spPr>
            <a:xfrm>
              <a:off x="5649075" y="1315125"/>
              <a:ext cx="421525" cy="872800"/>
            </a:xfrm>
            <a:custGeom>
              <a:rect b="b" l="l" r="r" t="t"/>
              <a:pathLst>
                <a:path extrusionOk="0" h="34912" w="16861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6"/>
            <p:cNvSpPr/>
            <p:nvPr/>
          </p:nvSpPr>
          <p:spPr>
            <a:xfrm>
              <a:off x="4929400" y="1312250"/>
              <a:ext cx="1044175" cy="874350"/>
            </a:xfrm>
            <a:custGeom>
              <a:rect b="b" l="l" r="r" t="t"/>
              <a:pathLst>
                <a:path extrusionOk="0" h="34974" w="41767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6"/>
            <p:cNvSpPr/>
            <p:nvPr/>
          </p:nvSpPr>
          <p:spPr>
            <a:xfrm>
              <a:off x="5650875" y="1983650"/>
              <a:ext cx="595025" cy="671700"/>
            </a:xfrm>
            <a:custGeom>
              <a:rect b="b" l="l" r="r" t="t"/>
              <a:pathLst>
                <a:path extrusionOk="0" h="26868" w="23801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6"/>
            <p:cNvSpPr/>
            <p:nvPr/>
          </p:nvSpPr>
          <p:spPr>
            <a:xfrm>
              <a:off x="6070600" y="1983650"/>
              <a:ext cx="433000" cy="664125"/>
            </a:xfrm>
            <a:custGeom>
              <a:rect b="b" l="l" r="r" t="t"/>
              <a:pathLst>
                <a:path extrusionOk="0" h="26565" w="1732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6"/>
            <p:cNvSpPr/>
            <p:nvPr/>
          </p:nvSpPr>
          <p:spPr>
            <a:xfrm>
              <a:off x="2437350" y="3367150"/>
              <a:ext cx="1416375" cy="419975"/>
            </a:xfrm>
            <a:custGeom>
              <a:rect b="b" l="l" r="r" t="t"/>
              <a:pathLst>
                <a:path extrusionOk="0" h="16799" w="56655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6"/>
            <p:cNvSpPr/>
            <p:nvPr/>
          </p:nvSpPr>
          <p:spPr>
            <a:xfrm>
              <a:off x="1710125" y="3372125"/>
              <a:ext cx="693325" cy="509425"/>
            </a:xfrm>
            <a:custGeom>
              <a:rect b="b" l="l" r="r" t="t"/>
              <a:pathLst>
                <a:path extrusionOk="0" h="20377" w="27733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6"/>
            <p:cNvSpPr/>
            <p:nvPr/>
          </p:nvSpPr>
          <p:spPr>
            <a:xfrm>
              <a:off x="1890100" y="3380700"/>
              <a:ext cx="882975" cy="505550"/>
            </a:xfrm>
            <a:custGeom>
              <a:rect b="b" l="l" r="r" t="t"/>
              <a:pathLst>
                <a:path extrusionOk="0" h="20222" w="35319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6"/>
            <p:cNvSpPr/>
            <p:nvPr/>
          </p:nvSpPr>
          <p:spPr>
            <a:xfrm>
              <a:off x="2785300" y="3517925"/>
              <a:ext cx="1071300" cy="546725"/>
            </a:xfrm>
            <a:custGeom>
              <a:rect b="b" l="l" r="r" t="t"/>
              <a:pathLst>
                <a:path extrusionOk="0" h="21869" w="42852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6"/>
            <p:cNvSpPr/>
            <p:nvPr/>
          </p:nvSpPr>
          <p:spPr>
            <a:xfrm>
              <a:off x="1901050" y="3792600"/>
              <a:ext cx="878025" cy="427000"/>
            </a:xfrm>
            <a:custGeom>
              <a:rect b="b" l="l" r="r" t="t"/>
              <a:pathLst>
                <a:path extrusionOk="0" h="17080" w="35121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6"/>
            <p:cNvSpPr/>
            <p:nvPr/>
          </p:nvSpPr>
          <p:spPr>
            <a:xfrm>
              <a:off x="2596975" y="3791550"/>
              <a:ext cx="810200" cy="427525"/>
            </a:xfrm>
            <a:custGeom>
              <a:rect b="b" l="l" r="r" t="t"/>
              <a:pathLst>
                <a:path extrusionOk="0" h="17101" w="32408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6"/>
            <p:cNvSpPr/>
            <p:nvPr/>
          </p:nvSpPr>
          <p:spPr>
            <a:xfrm>
              <a:off x="4542075" y="2609950"/>
              <a:ext cx="819050" cy="410050"/>
            </a:xfrm>
            <a:custGeom>
              <a:rect b="b" l="l" r="r" t="t"/>
              <a:pathLst>
                <a:path extrusionOk="0" h="16402" w="32762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6"/>
            <p:cNvSpPr/>
            <p:nvPr/>
          </p:nvSpPr>
          <p:spPr>
            <a:xfrm>
              <a:off x="3881350" y="2608900"/>
              <a:ext cx="906975" cy="887650"/>
            </a:xfrm>
            <a:custGeom>
              <a:rect b="b" l="l" r="r" t="t"/>
              <a:pathLst>
                <a:path extrusionOk="0" h="35506" w="36279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6"/>
            <p:cNvSpPr/>
            <p:nvPr/>
          </p:nvSpPr>
          <p:spPr>
            <a:xfrm>
              <a:off x="3426450" y="3522350"/>
              <a:ext cx="515450" cy="641700"/>
            </a:xfrm>
            <a:custGeom>
              <a:rect b="b" l="l" r="r" t="t"/>
              <a:pathLst>
                <a:path extrusionOk="0" h="25668" w="20618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6"/>
            <p:cNvSpPr/>
            <p:nvPr/>
          </p:nvSpPr>
          <p:spPr>
            <a:xfrm>
              <a:off x="3428800" y="4071925"/>
              <a:ext cx="513100" cy="392350"/>
            </a:xfrm>
            <a:custGeom>
              <a:rect b="b" l="l" r="r" t="t"/>
              <a:pathLst>
                <a:path extrusionOk="0" h="15694" w="20524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6"/>
            <p:cNvSpPr/>
            <p:nvPr/>
          </p:nvSpPr>
          <p:spPr>
            <a:xfrm>
              <a:off x="3525575" y="4164025"/>
              <a:ext cx="513100" cy="406925"/>
            </a:xfrm>
            <a:custGeom>
              <a:rect b="b" l="l" r="r" t="t"/>
              <a:pathLst>
                <a:path extrusionOk="0" h="16277" w="20524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6"/>
            <p:cNvSpPr/>
            <p:nvPr/>
          </p:nvSpPr>
          <p:spPr>
            <a:xfrm>
              <a:off x="3864125" y="3534350"/>
              <a:ext cx="289050" cy="629700"/>
            </a:xfrm>
            <a:custGeom>
              <a:rect b="b" l="l" r="r" t="t"/>
              <a:pathLst>
                <a:path extrusionOk="0" h="25188" w="11562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6"/>
            <p:cNvSpPr/>
            <p:nvPr/>
          </p:nvSpPr>
          <p:spPr>
            <a:xfrm>
              <a:off x="3941875" y="3994725"/>
              <a:ext cx="210000" cy="560050"/>
            </a:xfrm>
            <a:custGeom>
              <a:rect b="b" l="l" r="r" t="t"/>
              <a:pathLst>
                <a:path extrusionOk="0" h="22402" w="840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6"/>
            <p:cNvSpPr/>
            <p:nvPr/>
          </p:nvSpPr>
          <p:spPr>
            <a:xfrm>
              <a:off x="3526875" y="4470775"/>
              <a:ext cx="505525" cy="469250"/>
            </a:xfrm>
            <a:custGeom>
              <a:rect b="b" l="l" r="r" t="t"/>
              <a:pathLst>
                <a:path extrusionOk="0" h="18770" w="20221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6"/>
            <p:cNvSpPr/>
            <p:nvPr/>
          </p:nvSpPr>
          <p:spPr>
            <a:xfrm>
              <a:off x="1109425" y="283500"/>
              <a:ext cx="5411650" cy="4688350"/>
            </a:xfrm>
            <a:custGeom>
              <a:rect b="b" l="l" r="r" t="t"/>
              <a:pathLst>
                <a:path extrusionOk="0" h="187534" w="216466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6"/>
            <p:cNvSpPr/>
            <p:nvPr/>
          </p:nvSpPr>
          <p:spPr>
            <a:xfrm>
              <a:off x="1429450" y="1148725"/>
              <a:ext cx="483900" cy="473950"/>
            </a:xfrm>
            <a:custGeom>
              <a:rect b="b" l="l" r="r" t="t"/>
              <a:pathLst>
                <a:path extrusionOk="0" h="18958" w="19356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6"/>
            <p:cNvSpPr/>
            <p:nvPr/>
          </p:nvSpPr>
          <p:spPr>
            <a:xfrm>
              <a:off x="1732825" y="899600"/>
              <a:ext cx="355025" cy="718900"/>
            </a:xfrm>
            <a:custGeom>
              <a:rect b="b" l="l" r="r" t="t"/>
              <a:pathLst>
                <a:path extrusionOk="0" h="28756" w="14201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6"/>
            <p:cNvSpPr/>
            <p:nvPr/>
          </p:nvSpPr>
          <p:spPr>
            <a:xfrm>
              <a:off x="1432600" y="1518325"/>
              <a:ext cx="481800" cy="616650"/>
            </a:xfrm>
            <a:custGeom>
              <a:rect b="b" l="l" r="r" t="t"/>
              <a:pathLst>
                <a:path extrusionOk="0" h="24666" w="19272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6"/>
            <p:cNvSpPr/>
            <p:nvPr/>
          </p:nvSpPr>
          <p:spPr>
            <a:xfrm>
              <a:off x="1466500" y="1609350"/>
              <a:ext cx="662825" cy="585875"/>
            </a:xfrm>
            <a:custGeom>
              <a:rect b="b" l="l" r="r" t="t"/>
              <a:pathLst>
                <a:path extrusionOk="0" h="23435" w="26513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6"/>
            <p:cNvSpPr/>
            <p:nvPr/>
          </p:nvSpPr>
          <p:spPr>
            <a:xfrm>
              <a:off x="1111225" y="1511800"/>
              <a:ext cx="367825" cy="619525"/>
            </a:xfrm>
            <a:custGeom>
              <a:rect b="b" l="l" r="r" t="t"/>
              <a:pathLst>
                <a:path extrusionOk="0" h="24781" w="14713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6"/>
            <p:cNvSpPr/>
            <p:nvPr/>
          </p:nvSpPr>
          <p:spPr>
            <a:xfrm>
              <a:off x="2075050" y="672950"/>
              <a:ext cx="776275" cy="235825"/>
            </a:xfrm>
            <a:custGeom>
              <a:rect b="b" l="l" r="r" t="t"/>
              <a:pathLst>
                <a:path extrusionOk="0" h="9433" w="31051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6"/>
            <p:cNvSpPr/>
            <p:nvPr/>
          </p:nvSpPr>
          <p:spPr>
            <a:xfrm>
              <a:off x="2263375" y="447825"/>
              <a:ext cx="819575" cy="239225"/>
            </a:xfrm>
            <a:custGeom>
              <a:rect b="b" l="l" r="r" t="t"/>
              <a:pathLst>
                <a:path extrusionOk="0" h="9569" w="32783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6"/>
            <p:cNvSpPr/>
            <p:nvPr/>
          </p:nvSpPr>
          <p:spPr>
            <a:xfrm>
              <a:off x="2265200" y="444450"/>
              <a:ext cx="827150" cy="340675"/>
            </a:xfrm>
            <a:custGeom>
              <a:rect b="b" l="l" r="r" t="t"/>
              <a:pathLst>
                <a:path extrusionOk="0" h="13627" w="33086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6"/>
            <p:cNvSpPr/>
            <p:nvPr/>
          </p:nvSpPr>
          <p:spPr>
            <a:xfrm>
              <a:off x="1904975" y="899350"/>
              <a:ext cx="752825" cy="721500"/>
            </a:xfrm>
            <a:custGeom>
              <a:rect b="b" l="l" r="r" t="t"/>
              <a:pathLst>
                <a:path extrusionOk="0" h="28860" w="30113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6"/>
            <p:cNvSpPr/>
            <p:nvPr/>
          </p:nvSpPr>
          <p:spPr>
            <a:xfrm>
              <a:off x="2073200" y="775450"/>
              <a:ext cx="761425" cy="443450"/>
            </a:xfrm>
            <a:custGeom>
              <a:rect b="b" l="l" r="r" t="t"/>
              <a:pathLst>
                <a:path extrusionOk="0" h="17738" w="30457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6"/>
            <p:cNvSpPr/>
            <p:nvPr/>
          </p:nvSpPr>
          <p:spPr>
            <a:xfrm>
              <a:off x="1113325" y="1949225"/>
              <a:ext cx="369125" cy="446575"/>
            </a:xfrm>
            <a:custGeom>
              <a:rect b="b" l="l" r="r" t="t"/>
              <a:pathLst>
                <a:path extrusionOk="0" h="17863" w="14765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6"/>
            <p:cNvSpPr/>
            <p:nvPr/>
          </p:nvSpPr>
          <p:spPr>
            <a:xfrm>
              <a:off x="1467550" y="2120075"/>
              <a:ext cx="662300" cy="652375"/>
            </a:xfrm>
            <a:custGeom>
              <a:rect b="b" l="l" r="r" t="t"/>
              <a:pathLst>
                <a:path extrusionOk="0" h="26095" w="26492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6"/>
            <p:cNvSpPr/>
            <p:nvPr/>
          </p:nvSpPr>
          <p:spPr>
            <a:xfrm>
              <a:off x="1113325" y="2112775"/>
              <a:ext cx="370675" cy="800025"/>
            </a:xfrm>
            <a:custGeom>
              <a:rect b="b" l="l" r="r" t="t"/>
              <a:pathLst>
                <a:path extrusionOk="0" h="32001" w="14827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6"/>
            <p:cNvSpPr/>
            <p:nvPr/>
          </p:nvSpPr>
          <p:spPr>
            <a:xfrm>
              <a:off x="1148275" y="2115125"/>
              <a:ext cx="651875" cy="785925"/>
            </a:xfrm>
            <a:custGeom>
              <a:rect b="b" l="l" r="r" t="t"/>
              <a:pathLst>
                <a:path extrusionOk="0" h="31437" w="26075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6"/>
            <p:cNvSpPr/>
            <p:nvPr/>
          </p:nvSpPr>
          <p:spPr>
            <a:xfrm>
              <a:off x="1151400" y="2893725"/>
              <a:ext cx="204525" cy="398325"/>
            </a:xfrm>
            <a:custGeom>
              <a:rect b="b" l="l" r="r" t="t"/>
              <a:pathLst>
                <a:path extrusionOk="0" h="15933" w="8181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6"/>
            <p:cNvSpPr/>
            <p:nvPr/>
          </p:nvSpPr>
          <p:spPr>
            <a:xfrm>
              <a:off x="1345750" y="2750525"/>
              <a:ext cx="454400" cy="695950"/>
            </a:xfrm>
            <a:custGeom>
              <a:rect b="b" l="l" r="r" t="t"/>
              <a:pathLst>
                <a:path extrusionOk="0" h="27838" w="18176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6"/>
            <p:cNvSpPr/>
            <p:nvPr/>
          </p:nvSpPr>
          <p:spPr>
            <a:xfrm>
              <a:off x="1985325" y="2193900"/>
              <a:ext cx="131200" cy="228500"/>
            </a:xfrm>
            <a:custGeom>
              <a:rect b="b" l="l" r="r" t="t"/>
              <a:pathLst>
                <a:path extrusionOk="0" h="9140" w="5248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6"/>
            <p:cNvSpPr/>
            <p:nvPr/>
          </p:nvSpPr>
          <p:spPr>
            <a:xfrm>
              <a:off x="1794375" y="2188675"/>
              <a:ext cx="331300" cy="574400"/>
            </a:xfrm>
            <a:custGeom>
              <a:rect b="b" l="l" r="r" t="t"/>
              <a:pathLst>
                <a:path extrusionOk="0" h="22976" w="13252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6"/>
            <p:cNvSpPr/>
            <p:nvPr/>
          </p:nvSpPr>
          <p:spPr>
            <a:xfrm>
              <a:off x="1793075" y="2755225"/>
              <a:ext cx="1850" cy="2625"/>
            </a:xfrm>
            <a:custGeom>
              <a:rect b="b" l="l" r="r" t="t"/>
              <a:pathLst>
                <a:path extrusionOk="0" h="105" w="74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6"/>
            <p:cNvSpPr/>
            <p:nvPr/>
          </p:nvSpPr>
          <p:spPr>
            <a:xfrm>
              <a:off x="1793875" y="2750525"/>
              <a:ext cx="6275" cy="11775"/>
            </a:xfrm>
            <a:custGeom>
              <a:rect b="b" l="l" r="r" t="t"/>
              <a:pathLst>
                <a:path extrusionOk="0" h="471" w="251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6"/>
            <p:cNvSpPr/>
            <p:nvPr/>
          </p:nvSpPr>
          <p:spPr>
            <a:xfrm>
              <a:off x="1901850" y="1202975"/>
              <a:ext cx="757500" cy="997200"/>
            </a:xfrm>
            <a:custGeom>
              <a:rect b="b" l="l" r="r" t="t"/>
              <a:pathLst>
                <a:path extrusionOk="0" h="39888" w="3030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6"/>
            <p:cNvSpPr/>
            <p:nvPr/>
          </p:nvSpPr>
          <p:spPr>
            <a:xfrm>
              <a:off x="2115750" y="1211050"/>
              <a:ext cx="1135950" cy="984700"/>
            </a:xfrm>
            <a:custGeom>
              <a:rect b="b" l="l" r="r" t="t"/>
              <a:pathLst>
                <a:path extrusionOk="0" h="39388" w="45438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6"/>
            <p:cNvSpPr/>
            <p:nvPr/>
          </p:nvSpPr>
          <p:spPr>
            <a:xfrm>
              <a:off x="2640800" y="728250"/>
              <a:ext cx="785950" cy="495100"/>
            </a:xfrm>
            <a:custGeom>
              <a:rect b="b" l="l" r="r" t="t"/>
              <a:pathLst>
                <a:path extrusionOk="0" h="19804" w="31438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6"/>
            <p:cNvSpPr/>
            <p:nvPr/>
          </p:nvSpPr>
          <p:spPr>
            <a:xfrm>
              <a:off x="2819225" y="446000"/>
              <a:ext cx="601500" cy="339375"/>
            </a:xfrm>
            <a:custGeom>
              <a:rect b="b" l="l" r="r" t="t"/>
              <a:pathLst>
                <a:path extrusionOk="0" h="13575" w="2406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6"/>
            <p:cNvSpPr/>
            <p:nvPr/>
          </p:nvSpPr>
          <p:spPr>
            <a:xfrm>
              <a:off x="3073550" y="285575"/>
              <a:ext cx="561075" cy="454700"/>
            </a:xfrm>
            <a:custGeom>
              <a:rect b="b" l="l" r="r" t="t"/>
              <a:pathLst>
                <a:path extrusionOk="0" h="18188" w="22443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6"/>
            <p:cNvSpPr/>
            <p:nvPr/>
          </p:nvSpPr>
          <p:spPr>
            <a:xfrm>
              <a:off x="3402450" y="287150"/>
              <a:ext cx="744200" cy="454150"/>
            </a:xfrm>
            <a:custGeom>
              <a:rect b="b" l="l" r="r" t="t"/>
              <a:pathLst>
                <a:path extrusionOk="0" h="18166" w="29768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6"/>
            <p:cNvSpPr/>
            <p:nvPr/>
          </p:nvSpPr>
          <p:spPr>
            <a:xfrm>
              <a:off x="4128900" y="447575"/>
              <a:ext cx="349550" cy="543625"/>
            </a:xfrm>
            <a:custGeom>
              <a:rect b="b" l="l" r="r" t="t"/>
              <a:pathLst>
                <a:path extrusionOk="0" h="21745" w="13982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6"/>
            <p:cNvSpPr/>
            <p:nvPr/>
          </p:nvSpPr>
          <p:spPr>
            <a:xfrm>
              <a:off x="4285925" y="456450"/>
              <a:ext cx="572025" cy="532900"/>
            </a:xfrm>
            <a:custGeom>
              <a:rect b="b" l="l" r="r" t="t"/>
              <a:pathLst>
                <a:path extrusionOk="0" h="21316" w="22881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6"/>
            <p:cNvSpPr/>
            <p:nvPr/>
          </p:nvSpPr>
          <p:spPr>
            <a:xfrm>
              <a:off x="3398025" y="446275"/>
              <a:ext cx="902250" cy="537625"/>
            </a:xfrm>
            <a:custGeom>
              <a:rect b="b" l="l" r="r" t="t"/>
              <a:pathLst>
                <a:path extrusionOk="0" h="21505" w="3609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6"/>
            <p:cNvSpPr/>
            <p:nvPr/>
          </p:nvSpPr>
          <p:spPr>
            <a:xfrm>
              <a:off x="4283050" y="549550"/>
              <a:ext cx="1017050" cy="499025"/>
            </a:xfrm>
            <a:custGeom>
              <a:rect b="b" l="l" r="r" t="t"/>
              <a:pathLst>
                <a:path extrusionOk="0" h="19961" w="40682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6"/>
            <p:cNvSpPr/>
            <p:nvPr/>
          </p:nvSpPr>
          <p:spPr>
            <a:xfrm>
              <a:off x="4833675" y="544350"/>
              <a:ext cx="718650" cy="505000"/>
            </a:xfrm>
            <a:custGeom>
              <a:rect b="b" l="l" r="r" t="t"/>
              <a:pathLst>
                <a:path extrusionOk="0" h="20200" w="28746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6"/>
            <p:cNvSpPr/>
            <p:nvPr/>
          </p:nvSpPr>
          <p:spPr>
            <a:xfrm>
              <a:off x="3409750" y="729800"/>
              <a:ext cx="885600" cy="252250"/>
            </a:xfrm>
            <a:custGeom>
              <a:rect b="b" l="l" r="r" t="t"/>
              <a:pathLst>
                <a:path extrusionOk="0" h="10090" w="35424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6"/>
            <p:cNvSpPr/>
            <p:nvPr/>
          </p:nvSpPr>
          <p:spPr>
            <a:xfrm>
              <a:off x="3999000" y="976800"/>
              <a:ext cx="299200" cy="933075"/>
            </a:xfrm>
            <a:custGeom>
              <a:rect b="b" l="l" r="r" t="t"/>
              <a:pathLst>
                <a:path extrusionOk="0" h="37323" w="11968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6"/>
            <p:cNvSpPr/>
            <p:nvPr/>
          </p:nvSpPr>
          <p:spPr>
            <a:xfrm>
              <a:off x="2820000" y="2001900"/>
              <a:ext cx="529775" cy="596850"/>
            </a:xfrm>
            <a:custGeom>
              <a:rect b="b" l="l" r="r" t="t"/>
              <a:pathLst>
                <a:path extrusionOk="0" h="23874" w="21191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6"/>
            <p:cNvSpPr/>
            <p:nvPr/>
          </p:nvSpPr>
          <p:spPr>
            <a:xfrm>
              <a:off x="3254300" y="2007125"/>
              <a:ext cx="1325" cy="1350"/>
            </a:xfrm>
            <a:custGeom>
              <a:rect b="b" l="l" r="r" t="t"/>
              <a:pathLst>
                <a:path extrusionOk="0" h="54" w="53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6"/>
            <p:cNvSpPr/>
            <p:nvPr/>
          </p:nvSpPr>
          <p:spPr>
            <a:xfrm>
              <a:off x="3254575" y="1905400"/>
              <a:ext cx="743650" cy="105925"/>
            </a:xfrm>
            <a:custGeom>
              <a:rect b="b" l="l" r="r" t="t"/>
              <a:pathLst>
                <a:path extrusionOk="0" h="4237" w="29746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6"/>
            <p:cNvSpPr/>
            <p:nvPr/>
          </p:nvSpPr>
          <p:spPr>
            <a:xfrm>
              <a:off x="3255075" y="1909325"/>
              <a:ext cx="745000" cy="273625"/>
            </a:xfrm>
            <a:custGeom>
              <a:rect b="b" l="l" r="r" t="t"/>
              <a:pathLst>
                <a:path extrusionOk="0" h="10945" w="2980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6"/>
            <p:cNvSpPr/>
            <p:nvPr/>
          </p:nvSpPr>
          <p:spPr>
            <a:xfrm>
              <a:off x="3998475" y="1911400"/>
              <a:ext cx="2625" cy="1850"/>
            </a:xfrm>
            <a:custGeom>
              <a:rect b="b" l="l" r="r" t="t"/>
              <a:pathLst>
                <a:path extrusionOk="0" h="74" w="105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6"/>
            <p:cNvSpPr/>
            <p:nvPr/>
          </p:nvSpPr>
          <p:spPr>
            <a:xfrm>
              <a:off x="3246225" y="2008175"/>
              <a:ext cx="2100" cy="550"/>
            </a:xfrm>
            <a:custGeom>
              <a:rect b="b" l="l" r="r" t="t"/>
              <a:pathLst>
                <a:path extrusionOk="0" h="22" w="84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6"/>
            <p:cNvSpPr/>
            <p:nvPr/>
          </p:nvSpPr>
          <p:spPr>
            <a:xfrm>
              <a:off x="3248025" y="2008175"/>
              <a:ext cx="825" cy="25"/>
            </a:xfrm>
            <a:custGeom>
              <a:rect b="b" l="l" r="r" t="t"/>
              <a:pathLst>
                <a:path extrusionOk="0" h="1" w="33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6"/>
            <p:cNvSpPr/>
            <p:nvPr/>
          </p:nvSpPr>
          <p:spPr>
            <a:xfrm>
              <a:off x="3246225" y="2008175"/>
              <a:ext cx="2350" cy="2625"/>
            </a:xfrm>
            <a:custGeom>
              <a:rect b="b" l="l" r="r" t="t"/>
              <a:pathLst>
                <a:path extrusionOk="0" h="105" w="94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6"/>
            <p:cNvSpPr/>
            <p:nvPr/>
          </p:nvSpPr>
          <p:spPr>
            <a:xfrm>
              <a:off x="3246750" y="2007400"/>
              <a:ext cx="101750" cy="587950"/>
            </a:xfrm>
            <a:custGeom>
              <a:rect b="b" l="l" r="r" t="t"/>
              <a:pathLst>
                <a:path extrusionOk="0" h="23518" w="407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6"/>
            <p:cNvSpPr/>
            <p:nvPr/>
          </p:nvSpPr>
          <p:spPr>
            <a:xfrm>
              <a:off x="1695525" y="2755500"/>
              <a:ext cx="737425" cy="689675"/>
            </a:xfrm>
            <a:custGeom>
              <a:rect b="b" l="l" r="r" t="t"/>
              <a:pathLst>
                <a:path extrusionOk="0" h="27587" w="29497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6"/>
            <p:cNvSpPr/>
            <p:nvPr/>
          </p:nvSpPr>
          <p:spPr>
            <a:xfrm>
              <a:off x="1791250" y="2760950"/>
              <a:ext cx="635425" cy="607275"/>
            </a:xfrm>
            <a:custGeom>
              <a:rect b="b" l="l" r="r" t="t"/>
              <a:pathLst>
                <a:path extrusionOk="0" h="24291" w="25417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6"/>
            <p:cNvSpPr/>
            <p:nvPr/>
          </p:nvSpPr>
          <p:spPr>
            <a:xfrm>
              <a:off x="3344825" y="1906200"/>
              <a:ext cx="1201975" cy="701925"/>
            </a:xfrm>
            <a:custGeom>
              <a:rect b="b" l="l" r="r" t="t"/>
              <a:pathLst>
                <a:path extrusionOk="0" h="28077" w="48079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6"/>
            <p:cNvSpPr/>
            <p:nvPr/>
          </p:nvSpPr>
          <p:spPr>
            <a:xfrm>
              <a:off x="3864650" y="2608100"/>
              <a:ext cx="670900" cy="897075"/>
            </a:xfrm>
            <a:custGeom>
              <a:rect b="b" l="l" r="r" t="t"/>
              <a:pathLst>
                <a:path extrusionOk="0" h="35883" w="26836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6"/>
            <p:cNvSpPr/>
            <p:nvPr/>
          </p:nvSpPr>
          <p:spPr>
            <a:xfrm>
              <a:off x="3873000" y="2608100"/>
              <a:ext cx="667000" cy="892625"/>
            </a:xfrm>
            <a:custGeom>
              <a:rect b="b" l="l" r="r" t="t"/>
              <a:pathLst>
                <a:path extrusionOk="0" h="35705" w="2668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6"/>
            <p:cNvSpPr/>
            <p:nvPr/>
          </p:nvSpPr>
          <p:spPr>
            <a:xfrm>
              <a:off x="3858675" y="3496525"/>
              <a:ext cx="22700" cy="21675"/>
            </a:xfrm>
            <a:custGeom>
              <a:rect b="b" l="l" r="r" t="t"/>
              <a:pathLst>
                <a:path extrusionOk="0" h="867" w="908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6"/>
            <p:cNvSpPr/>
            <p:nvPr/>
          </p:nvSpPr>
          <p:spPr>
            <a:xfrm>
              <a:off x="4530600" y="2605775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6"/>
            <p:cNvSpPr/>
            <p:nvPr/>
          </p:nvSpPr>
          <p:spPr>
            <a:xfrm>
              <a:off x="5282325" y="840925"/>
              <a:ext cx="709250" cy="476325"/>
            </a:xfrm>
            <a:custGeom>
              <a:rect b="b" l="l" r="r" t="t"/>
              <a:pathLst>
                <a:path extrusionOk="0" h="19053" w="2837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6"/>
            <p:cNvSpPr/>
            <p:nvPr/>
          </p:nvSpPr>
          <p:spPr>
            <a:xfrm>
              <a:off x="3991950" y="1901225"/>
              <a:ext cx="939325" cy="709250"/>
            </a:xfrm>
            <a:custGeom>
              <a:rect b="b" l="l" r="r" t="t"/>
              <a:pathLst>
                <a:path extrusionOk="0" h="28370" w="37573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6"/>
            <p:cNvSpPr/>
            <p:nvPr/>
          </p:nvSpPr>
          <p:spPr>
            <a:xfrm>
              <a:off x="4920025" y="1042550"/>
              <a:ext cx="374325" cy="1139900"/>
            </a:xfrm>
            <a:custGeom>
              <a:rect b="b" l="l" r="r" t="t"/>
              <a:pathLst>
                <a:path extrusionOk="0" h="45596" w="14973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6"/>
            <p:cNvSpPr/>
            <p:nvPr/>
          </p:nvSpPr>
          <p:spPr>
            <a:xfrm>
              <a:off x="4531625" y="2174350"/>
              <a:ext cx="862625" cy="785900"/>
            </a:xfrm>
            <a:custGeom>
              <a:rect b="b" l="l" r="r" t="t"/>
              <a:pathLst>
                <a:path extrusionOk="0" h="31436" w="34505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6"/>
            <p:cNvSpPr/>
            <p:nvPr/>
          </p:nvSpPr>
          <p:spPr>
            <a:xfrm>
              <a:off x="5971200" y="1297400"/>
              <a:ext cx="368075" cy="697225"/>
            </a:xfrm>
            <a:custGeom>
              <a:rect b="b" l="l" r="r" t="t"/>
              <a:pathLst>
                <a:path extrusionOk="0" h="27889" w="14723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6"/>
            <p:cNvSpPr/>
            <p:nvPr/>
          </p:nvSpPr>
          <p:spPr>
            <a:xfrm>
              <a:off x="4928875" y="2181125"/>
              <a:ext cx="718900" cy="762725"/>
            </a:xfrm>
            <a:custGeom>
              <a:rect b="b" l="l" r="r" t="t"/>
              <a:pathLst>
                <a:path extrusionOk="0" h="30509" w="28756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6"/>
            <p:cNvSpPr/>
            <p:nvPr/>
          </p:nvSpPr>
          <p:spPr>
            <a:xfrm>
              <a:off x="5387200" y="2190500"/>
              <a:ext cx="262425" cy="753350"/>
            </a:xfrm>
            <a:custGeom>
              <a:rect b="b" l="l" r="r" t="t"/>
              <a:pathLst>
                <a:path extrusionOk="0" h="30134" w="10497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6"/>
            <p:cNvSpPr/>
            <p:nvPr/>
          </p:nvSpPr>
          <p:spPr>
            <a:xfrm>
              <a:off x="5647750" y="2190500"/>
              <a:ext cx="3150" cy="7075"/>
            </a:xfrm>
            <a:custGeom>
              <a:rect b="b" l="l" r="r" t="t"/>
              <a:pathLst>
                <a:path extrusionOk="0" h="283" w="126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6"/>
            <p:cNvSpPr/>
            <p:nvPr/>
          </p:nvSpPr>
          <p:spPr>
            <a:xfrm>
              <a:off x="5647750" y="2186575"/>
              <a:ext cx="5525" cy="3950"/>
            </a:xfrm>
            <a:custGeom>
              <a:rect b="b" l="l" r="r" t="t"/>
              <a:pathLst>
                <a:path extrusionOk="0" h="158" w="221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6"/>
            <p:cNvSpPr/>
            <p:nvPr/>
          </p:nvSpPr>
          <p:spPr>
            <a:xfrm>
              <a:off x="4929150" y="2177200"/>
              <a:ext cx="719950" cy="13325"/>
            </a:xfrm>
            <a:custGeom>
              <a:rect b="b" l="l" r="r" t="t"/>
              <a:pathLst>
                <a:path extrusionOk="0" h="533" w="28798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6"/>
            <p:cNvSpPr/>
            <p:nvPr/>
          </p:nvSpPr>
          <p:spPr>
            <a:xfrm>
              <a:off x="5647750" y="2187900"/>
              <a:ext cx="5000" cy="5250"/>
            </a:xfrm>
            <a:custGeom>
              <a:rect b="b" l="l" r="r" t="t"/>
              <a:pathLst>
                <a:path extrusionOk="0" h="210" w="20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6"/>
            <p:cNvSpPr/>
            <p:nvPr/>
          </p:nvSpPr>
          <p:spPr>
            <a:xfrm>
              <a:off x="5384300" y="2943825"/>
              <a:ext cx="7325" cy="7575"/>
            </a:xfrm>
            <a:custGeom>
              <a:rect b="b" l="l" r="r" t="t"/>
              <a:pathLst>
                <a:path extrusionOk="0" h="303" w="293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6"/>
            <p:cNvSpPr/>
            <p:nvPr/>
          </p:nvSpPr>
          <p:spPr>
            <a:xfrm>
              <a:off x="4923150" y="2187900"/>
              <a:ext cx="157050" cy="262675"/>
            </a:xfrm>
            <a:custGeom>
              <a:rect b="b" l="l" r="r" t="t"/>
              <a:pathLst>
                <a:path extrusionOk="0" h="10507" w="6282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6"/>
            <p:cNvSpPr/>
            <p:nvPr/>
          </p:nvSpPr>
          <p:spPr>
            <a:xfrm>
              <a:off x="5384575" y="2959975"/>
              <a:ext cx="1325" cy="1325"/>
            </a:xfrm>
            <a:custGeom>
              <a:rect b="b" l="l" r="r" t="t"/>
              <a:pathLst>
                <a:path extrusionOk="0" h="53" w="53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6"/>
            <p:cNvSpPr/>
            <p:nvPr/>
          </p:nvSpPr>
          <p:spPr>
            <a:xfrm>
              <a:off x="5381700" y="2955025"/>
              <a:ext cx="5250" cy="4975"/>
            </a:xfrm>
            <a:custGeom>
              <a:rect b="b" l="l" r="r" t="t"/>
              <a:pathLst>
                <a:path extrusionOk="0" h="199" w="21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6"/>
            <p:cNvSpPr/>
            <p:nvPr/>
          </p:nvSpPr>
          <p:spPr>
            <a:xfrm>
              <a:off x="4916625" y="2176950"/>
              <a:ext cx="14650" cy="4725"/>
            </a:xfrm>
            <a:custGeom>
              <a:rect b="b" l="l" r="r" t="t"/>
              <a:pathLst>
                <a:path extrusionOk="0" h="189" w="586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6"/>
            <p:cNvSpPr/>
            <p:nvPr/>
          </p:nvSpPr>
          <p:spPr>
            <a:xfrm>
              <a:off x="4920275" y="2176950"/>
              <a:ext cx="9150" cy="3675"/>
            </a:xfrm>
            <a:custGeom>
              <a:rect b="b" l="l" r="r" t="t"/>
              <a:pathLst>
                <a:path extrusionOk="0" h="147" w="366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6"/>
            <p:cNvSpPr/>
            <p:nvPr/>
          </p:nvSpPr>
          <p:spPr>
            <a:xfrm>
              <a:off x="4918975" y="2176950"/>
              <a:ext cx="470050" cy="780175"/>
            </a:xfrm>
            <a:custGeom>
              <a:rect b="b" l="l" r="r" t="t"/>
              <a:pathLst>
                <a:path extrusionOk="0" h="31207" w="18802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6"/>
            <p:cNvSpPr/>
            <p:nvPr/>
          </p:nvSpPr>
          <p:spPr>
            <a:xfrm>
              <a:off x="6067175" y="1589775"/>
              <a:ext cx="448950" cy="461200"/>
            </a:xfrm>
            <a:custGeom>
              <a:rect b="b" l="l" r="r" t="t"/>
              <a:pathLst>
                <a:path extrusionOk="0" h="18448" w="17958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6"/>
            <p:cNvSpPr/>
            <p:nvPr/>
          </p:nvSpPr>
          <p:spPr>
            <a:xfrm>
              <a:off x="5643850" y="1290600"/>
              <a:ext cx="430675" cy="901225"/>
            </a:xfrm>
            <a:custGeom>
              <a:rect b="b" l="l" r="r" t="t"/>
              <a:pathLst>
                <a:path extrusionOk="0" h="36049" w="17227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6"/>
            <p:cNvSpPr/>
            <p:nvPr/>
          </p:nvSpPr>
          <p:spPr>
            <a:xfrm>
              <a:off x="4912975" y="1294275"/>
              <a:ext cx="1072600" cy="900425"/>
            </a:xfrm>
            <a:custGeom>
              <a:rect b="b" l="l" r="r" t="t"/>
              <a:pathLst>
                <a:path extrusionOk="0" h="36017" w="42904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6"/>
            <p:cNvSpPr/>
            <p:nvPr/>
          </p:nvSpPr>
          <p:spPr>
            <a:xfrm>
              <a:off x="2780075" y="3511925"/>
              <a:ext cx="1082800" cy="280425"/>
            </a:xfrm>
            <a:custGeom>
              <a:rect b="b" l="l" r="r" t="t"/>
              <a:pathLst>
                <a:path extrusionOk="0" h="11217" w="43312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6"/>
            <p:cNvSpPr/>
            <p:nvPr/>
          </p:nvSpPr>
          <p:spPr>
            <a:xfrm>
              <a:off x="1694475" y="3360125"/>
              <a:ext cx="740550" cy="538650"/>
            </a:xfrm>
            <a:custGeom>
              <a:rect b="b" l="l" r="r" t="t"/>
              <a:pathLst>
                <a:path extrusionOk="0" h="21546" w="29622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6"/>
            <p:cNvSpPr/>
            <p:nvPr/>
          </p:nvSpPr>
          <p:spPr>
            <a:xfrm>
              <a:off x="1867425" y="3359600"/>
              <a:ext cx="921550" cy="537600"/>
            </a:xfrm>
            <a:custGeom>
              <a:rect b="b" l="l" r="r" t="t"/>
              <a:pathLst>
                <a:path extrusionOk="0" h="21504" w="36862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6"/>
            <p:cNvSpPr/>
            <p:nvPr/>
          </p:nvSpPr>
          <p:spPr>
            <a:xfrm>
              <a:off x="2768600" y="3508800"/>
              <a:ext cx="1103900" cy="566575"/>
            </a:xfrm>
            <a:custGeom>
              <a:rect b="b" l="l" r="r" t="t"/>
              <a:pathLst>
                <a:path extrusionOk="0" h="22663" w="44156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6"/>
            <p:cNvSpPr/>
            <p:nvPr/>
          </p:nvSpPr>
          <p:spPr>
            <a:xfrm>
              <a:off x="1864025" y="3783450"/>
              <a:ext cx="923400" cy="449975"/>
            </a:xfrm>
            <a:custGeom>
              <a:rect b="b" l="l" r="r" t="t"/>
              <a:pathLst>
                <a:path extrusionOk="0" h="17999" w="36936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6"/>
            <p:cNvSpPr/>
            <p:nvPr/>
          </p:nvSpPr>
          <p:spPr>
            <a:xfrm>
              <a:off x="2586300" y="3782925"/>
              <a:ext cx="847475" cy="450500"/>
            </a:xfrm>
            <a:custGeom>
              <a:rect b="b" l="l" r="r" t="t"/>
              <a:pathLst>
                <a:path extrusionOk="0" h="18020" w="33899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6"/>
            <p:cNvSpPr/>
            <p:nvPr/>
          </p:nvSpPr>
          <p:spPr>
            <a:xfrm>
              <a:off x="4528750" y="2595575"/>
              <a:ext cx="871500" cy="435900"/>
            </a:xfrm>
            <a:custGeom>
              <a:rect b="b" l="l" r="r" t="t"/>
              <a:pathLst>
                <a:path extrusionOk="0" h="17436" w="3486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6"/>
            <p:cNvSpPr/>
            <p:nvPr/>
          </p:nvSpPr>
          <p:spPr>
            <a:xfrm>
              <a:off x="3847975" y="2596900"/>
              <a:ext cx="950000" cy="930700"/>
            </a:xfrm>
            <a:custGeom>
              <a:rect b="b" l="l" r="r" t="t"/>
              <a:pathLst>
                <a:path extrusionOk="0" h="37228" w="3800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6"/>
            <p:cNvSpPr/>
            <p:nvPr/>
          </p:nvSpPr>
          <p:spPr>
            <a:xfrm>
              <a:off x="3412625" y="3505675"/>
              <a:ext cx="533950" cy="663325"/>
            </a:xfrm>
            <a:custGeom>
              <a:rect b="b" l="l" r="r" t="t"/>
              <a:pathLst>
                <a:path extrusionOk="0" h="26533" w="21358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6"/>
            <p:cNvSpPr/>
            <p:nvPr/>
          </p:nvSpPr>
          <p:spPr>
            <a:xfrm>
              <a:off x="3414725" y="4065150"/>
              <a:ext cx="537075" cy="410875"/>
            </a:xfrm>
            <a:custGeom>
              <a:rect b="b" l="l" r="r" t="t"/>
              <a:pathLst>
                <a:path extrusionOk="0" h="16435" w="21483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6"/>
            <p:cNvSpPr/>
            <p:nvPr/>
          </p:nvSpPr>
          <p:spPr>
            <a:xfrm>
              <a:off x="3508875" y="4157250"/>
              <a:ext cx="539950" cy="421025"/>
            </a:xfrm>
            <a:custGeom>
              <a:rect b="b" l="l" r="r" t="t"/>
              <a:pathLst>
                <a:path extrusionOk="0" h="16841" w="21598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6"/>
            <p:cNvSpPr/>
            <p:nvPr/>
          </p:nvSpPr>
          <p:spPr>
            <a:xfrm>
              <a:off x="3855550" y="3498350"/>
              <a:ext cx="311450" cy="673250"/>
            </a:xfrm>
            <a:custGeom>
              <a:rect b="b" l="l" r="r" t="t"/>
              <a:pathLst>
                <a:path extrusionOk="0" h="26930" w="12458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6"/>
            <p:cNvSpPr/>
            <p:nvPr/>
          </p:nvSpPr>
          <p:spPr>
            <a:xfrm>
              <a:off x="3937175" y="3976750"/>
              <a:ext cx="230875" cy="614800"/>
            </a:xfrm>
            <a:custGeom>
              <a:rect b="b" l="l" r="r" t="t"/>
              <a:pathLst>
                <a:path extrusionOk="0" h="24592" w="9235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6"/>
            <p:cNvSpPr/>
            <p:nvPr/>
          </p:nvSpPr>
          <p:spPr>
            <a:xfrm>
              <a:off x="3514875" y="4464250"/>
              <a:ext cx="538125" cy="499775"/>
            </a:xfrm>
            <a:custGeom>
              <a:rect b="b" l="l" r="r" t="t"/>
              <a:pathLst>
                <a:path extrusionOk="0" h="19991" w="21525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6"/>
            <p:cNvSpPr/>
            <p:nvPr/>
          </p:nvSpPr>
          <p:spPr>
            <a:xfrm>
              <a:off x="3972400" y="1879850"/>
              <a:ext cx="62625" cy="48525"/>
            </a:xfrm>
            <a:custGeom>
              <a:rect b="b" l="l" r="r" t="t"/>
              <a:pathLst>
                <a:path extrusionOk="0" h="1941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6"/>
            <p:cNvSpPr/>
            <p:nvPr/>
          </p:nvSpPr>
          <p:spPr>
            <a:xfrm>
              <a:off x="4899675" y="2160250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6"/>
            <p:cNvSpPr/>
            <p:nvPr/>
          </p:nvSpPr>
          <p:spPr>
            <a:xfrm>
              <a:off x="3175275" y="19635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6"/>
            <p:cNvSpPr/>
            <p:nvPr/>
          </p:nvSpPr>
          <p:spPr>
            <a:xfrm>
              <a:off x="3347950" y="69092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6"/>
            <p:cNvSpPr/>
            <p:nvPr/>
          </p:nvSpPr>
          <p:spPr>
            <a:xfrm>
              <a:off x="3542000" y="2381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6"/>
            <p:cNvSpPr/>
            <p:nvPr/>
          </p:nvSpPr>
          <p:spPr>
            <a:xfrm>
              <a:off x="2452750" y="44287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6"/>
            <p:cNvSpPr/>
            <p:nvPr/>
          </p:nvSpPr>
          <p:spPr>
            <a:xfrm>
              <a:off x="2226325" y="615550"/>
              <a:ext cx="125250" cy="97075"/>
            </a:xfrm>
            <a:custGeom>
              <a:rect b="b" l="l" r="r" t="t"/>
              <a:pathLst>
                <a:path extrusionOk="0" h="3883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5321450" y="29125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4717350" y="29988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4102825" y="39261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6"/>
            <p:cNvSpPr/>
            <p:nvPr/>
          </p:nvSpPr>
          <p:spPr>
            <a:xfrm>
              <a:off x="3347950" y="4033850"/>
              <a:ext cx="125225" cy="97325"/>
            </a:xfrm>
            <a:custGeom>
              <a:rect b="b" l="l" r="r" t="t"/>
              <a:pathLst>
                <a:path extrusionOk="0" h="3893" w="5009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6"/>
            <p:cNvSpPr/>
            <p:nvPr/>
          </p:nvSpPr>
          <p:spPr>
            <a:xfrm>
              <a:off x="2528375" y="4184900"/>
              <a:ext cx="125250" cy="97050"/>
            </a:xfrm>
            <a:custGeom>
              <a:rect b="b" l="l" r="r" t="t"/>
              <a:pathLst>
                <a:path extrusionOk="0" h="3882" w="501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6"/>
            <p:cNvSpPr/>
            <p:nvPr/>
          </p:nvSpPr>
          <p:spPr>
            <a:xfrm>
              <a:off x="6453750" y="2006600"/>
              <a:ext cx="124975" cy="97075"/>
            </a:xfrm>
            <a:custGeom>
              <a:rect b="b" l="l" r="r" t="t"/>
              <a:pathLst>
                <a:path extrusionOk="0" h="3883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6"/>
            <p:cNvSpPr/>
            <p:nvPr/>
          </p:nvSpPr>
          <p:spPr>
            <a:xfrm>
              <a:off x="5892950" y="12624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6"/>
            <p:cNvSpPr/>
            <p:nvPr/>
          </p:nvSpPr>
          <p:spPr>
            <a:xfrm>
              <a:off x="5224425" y="1014375"/>
              <a:ext cx="124950" cy="97325"/>
            </a:xfrm>
            <a:custGeom>
              <a:rect b="b" l="l" r="r" t="t"/>
              <a:pathLst>
                <a:path extrusionOk="0" h="3893" w="4998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6"/>
            <p:cNvSpPr/>
            <p:nvPr/>
          </p:nvSpPr>
          <p:spPr>
            <a:xfrm>
              <a:off x="2053900" y="2146700"/>
              <a:ext cx="124975" cy="97300"/>
            </a:xfrm>
            <a:custGeom>
              <a:rect b="b" l="l" r="r" t="t"/>
              <a:pathLst>
                <a:path extrusionOk="0" h="3892" w="4999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6"/>
            <p:cNvSpPr/>
            <p:nvPr/>
          </p:nvSpPr>
          <p:spPr>
            <a:xfrm>
              <a:off x="1396075" y="207130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6"/>
            <p:cNvSpPr/>
            <p:nvPr/>
          </p:nvSpPr>
          <p:spPr>
            <a:xfrm>
              <a:off x="1040275" y="1898900"/>
              <a:ext cx="125000" cy="97050"/>
            </a:xfrm>
            <a:custGeom>
              <a:rect b="b" l="l" r="r" t="t"/>
              <a:pathLst>
                <a:path extrusionOk="0" h="3882" w="500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6"/>
            <p:cNvSpPr/>
            <p:nvPr/>
          </p:nvSpPr>
          <p:spPr>
            <a:xfrm>
              <a:off x="1299050" y="32466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6"/>
            <p:cNvSpPr/>
            <p:nvPr/>
          </p:nvSpPr>
          <p:spPr>
            <a:xfrm>
              <a:off x="1816550" y="38507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6"/>
            <p:cNvSpPr/>
            <p:nvPr/>
          </p:nvSpPr>
          <p:spPr>
            <a:xfrm>
              <a:off x="3455650" y="4443650"/>
              <a:ext cx="125250" cy="97300"/>
            </a:xfrm>
            <a:custGeom>
              <a:rect b="b" l="l" r="r" t="t"/>
              <a:pathLst>
                <a:path extrusionOk="0" h="3892" w="501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3434275" y="49074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3973450" y="4529975"/>
              <a:ext cx="124950" cy="97050"/>
            </a:xfrm>
            <a:custGeom>
              <a:rect b="b" l="l" r="r" t="t"/>
              <a:pathLst>
                <a:path extrusionOk="0" h="3882" w="4998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4393900" y="432175"/>
              <a:ext cx="125250" cy="97050"/>
            </a:xfrm>
            <a:custGeom>
              <a:rect b="b" l="l" r="r" t="t"/>
              <a:pathLst>
                <a:path extrusionOk="0" h="3882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5461525" y="7989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2582375" y="115470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6"/>
            <p:cNvSpPr/>
            <p:nvPr/>
          </p:nvSpPr>
          <p:spPr>
            <a:xfrm>
              <a:off x="1676475" y="111167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6"/>
            <p:cNvSpPr/>
            <p:nvPr/>
          </p:nvSpPr>
          <p:spPr>
            <a:xfrm>
              <a:off x="1827500" y="157517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6"/>
            <p:cNvSpPr/>
            <p:nvPr/>
          </p:nvSpPr>
          <p:spPr>
            <a:xfrm>
              <a:off x="1114625" y="2861125"/>
              <a:ext cx="62650" cy="48525"/>
            </a:xfrm>
            <a:custGeom>
              <a:rect b="b" l="l" r="r" t="t"/>
              <a:pathLst>
                <a:path extrusionOk="0" h="1941" w="2506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6"/>
            <p:cNvSpPr/>
            <p:nvPr/>
          </p:nvSpPr>
          <p:spPr>
            <a:xfrm>
              <a:off x="1082300" y="2365275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6"/>
            <p:cNvSpPr/>
            <p:nvPr/>
          </p:nvSpPr>
          <p:spPr>
            <a:xfrm>
              <a:off x="1750825" y="2753400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6"/>
            <p:cNvSpPr/>
            <p:nvPr/>
          </p:nvSpPr>
          <p:spPr>
            <a:xfrm>
              <a:off x="2387000" y="3335600"/>
              <a:ext cx="62650" cy="48800"/>
            </a:xfrm>
            <a:custGeom>
              <a:rect b="b" l="l" r="r" t="t"/>
              <a:pathLst>
                <a:path extrusionOk="0" h="1952" w="2506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6"/>
            <p:cNvSpPr/>
            <p:nvPr/>
          </p:nvSpPr>
          <p:spPr>
            <a:xfrm>
              <a:off x="3325250" y="2570025"/>
              <a:ext cx="62625" cy="48525"/>
            </a:xfrm>
            <a:custGeom>
              <a:rect b="b" l="l" r="r" t="t"/>
              <a:pathLst>
                <a:path extrusionOk="0" h="1941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6"/>
            <p:cNvSpPr/>
            <p:nvPr/>
          </p:nvSpPr>
          <p:spPr>
            <a:xfrm>
              <a:off x="2606125" y="2589325"/>
              <a:ext cx="224350" cy="424425"/>
            </a:xfrm>
            <a:custGeom>
              <a:rect b="b" l="l" r="r" t="t"/>
              <a:pathLst>
                <a:path extrusionOk="0" h="16977" w="8974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6"/>
            <p:cNvSpPr/>
            <p:nvPr/>
          </p:nvSpPr>
          <p:spPr>
            <a:xfrm>
              <a:off x="2426150" y="2589325"/>
              <a:ext cx="399875" cy="751250"/>
            </a:xfrm>
            <a:custGeom>
              <a:rect b="b" l="l" r="r" t="t"/>
              <a:pathLst>
                <a:path extrusionOk="0" h="30050" w="15995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6"/>
            <p:cNvSpPr/>
            <p:nvPr/>
          </p:nvSpPr>
          <p:spPr>
            <a:xfrm>
              <a:off x="2821300" y="2583325"/>
              <a:ext cx="10200" cy="6025"/>
            </a:xfrm>
            <a:custGeom>
              <a:rect b="b" l="l" r="r" t="t"/>
              <a:pathLst>
                <a:path extrusionOk="0" h="241" w="408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6"/>
            <p:cNvSpPr/>
            <p:nvPr/>
          </p:nvSpPr>
          <p:spPr>
            <a:xfrm>
              <a:off x="2414650" y="3336900"/>
              <a:ext cx="18550" cy="25050"/>
            </a:xfrm>
            <a:custGeom>
              <a:rect b="b" l="l" r="r" t="t"/>
              <a:pathLst>
                <a:path extrusionOk="0" h="1002" w="742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6"/>
            <p:cNvSpPr/>
            <p:nvPr/>
          </p:nvSpPr>
          <p:spPr>
            <a:xfrm>
              <a:off x="4229575" y="933500"/>
              <a:ext cx="124975" cy="97075"/>
            </a:xfrm>
            <a:custGeom>
              <a:rect b="b" l="l" r="r" t="t"/>
              <a:pathLst>
                <a:path extrusionOk="0" h="3883" w="4999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6"/>
            <p:cNvSpPr/>
            <p:nvPr/>
          </p:nvSpPr>
          <p:spPr>
            <a:xfrm>
              <a:off x="3792675" y="34733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6"/>
            <p:cNvSpPr/>
            <p:nvPr/>
          </p:nvSpPr>
          <p:spPr>
            <a:xfrm>
              <a:off x="2716975" y="37482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6"/>
            <p:cNvSpPr/>
            <p:nvPr/>
          </p:nvSpPr>
          <p:spPr>
            <a:xfrm>
              <a:off x="2749300" y="25431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6"/>
            <p:cNvSpPr/>
            <p:nvPr/>
          </p:nvSpPr>
          <p:spPr>
            <a:xfrm>
              <a:off x="1374425" y="147552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6"/>
            <p:cNvSpPr/>
            <p:nvPr/>
          </p:nvSpPr>
          <p:spPr>
            <a:xfrm>
              <a:off x="3016400" y="4079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6"/>
            <p:cNvSpPr/>
            <p:nvPr/>
          </p:nvSpPr>
          <p:spPr>
            <a:xfrm>
              <a:off x="5774275" y="29070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6"/>
            <p:cNvSpPr/>
            <p:nvPr/>
          </p:nvSpPr>
          <p:spPr>
            <a:xfrm>
              <a:off x="6186650" y="26078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6"/>
            <p:cNvSpPr/>
            <p:nvPr/>
          </p:nvSpPr>
          <p:spPr>
            <a:xfrm>
              <a:off x="6267775" y="155640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6"/>
            <p:cNvSpPr/>
            <p:nvPr/>
          </p:nvSpPr>
          <p:spPr>
            <a:xfrm>
              <a:off x="3881625" y="41363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6"/>
            <p:cNvSpPr/>
            <p:nvPr/>
          </p:nvSpPr>
          <p:spPr>
            <a:xfrm>
              <a:off x="1633175" y="3392450"/>
              <a:ext cx="125250" cy="97075"/>
            </a:xfrm>
            <a:custGeom>
              <a:rect b="b" l="l" r="r" t="t"/>
              <a:pathLst>
                <a:path extrusionOk="0" h="3883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6"/>
            <p:cNvSpPr/>
            <p:nvPr/>
          </p:nvSpPr>
          <p:spPr>
            <a:xfrm>
              <a:off x="2021575" y="8607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6"/>
            <p:cNvSpPr/>
            <p:nvPr/>
          </p:nvSpPr>
          <p:spPr>
            <a:xfrm>
              <a:off x="1801425" y="5462725"/>
              <a:ext cx="5225" cy="1600"/>
            </a:xfrm>
            <a:custGeom>
              <a:rect b="b" l="l" r="r" t="t"/>
              <a:pathLst>
                <a:path extrusionOk="0" h="64" w="209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6"/>
            <p:cNvSpPr/>
            <p:nvPr/>
          </p:nvSpPr>
          <p:spPr>
            <a:xfrm>
              <a:off x="1803500" y="5462725"/>
              <a:ext cx="1875" cy="1600"/>
            </a:xfrm>
            <a:custGeom>
              <a:rect b="b" l="l" r="r" t="t"/>
              <a:pathLst>
                <a:path extrusionOk="0" h="64" w="75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6"/>
            <p:cNvSpPr/>
            <p:nvPr/>
          </p:nvSpPr>
          <p:spPr>
            <a:xfrm>
              <a:off x="1800375" y="5464050"/>
              <a:ext cx="2100" cy="3925"/>
            </a:xfrm>
            <a:custGeom>
              <a:rect b="b" l="l" r="r" t="t"/>
              <a:pathLst>
                <a:path extrusionOk="0" h="157" w="84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6"/>
            <p:cNvSpPr/>
            <p:nvPr/>
          </p:nvSpPr>
          <p:spPr>
            <a:xfrm>
              <a:off x="1801950" y="5464300"/>
              <a:ext cx="1575" cy="1350"/>
            </a:xfrm>
            <a:custGeom>
              <a:rect b="b" l="l" r="r" t="t"/>
              <a:pathLst>
                <a:path extrusionOk="0" h="54" w="63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6"/>
            <p:cNvSpPr/>
            <p:nvPr/>
          </p:nvSpPr>
          <p:spPr>
            <a:xfrm>
              <a:off x="1803500" y="5464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6"/>
            <p:cNvSpPr/>
            <p:nvPr/>
          </p:nvSpPr>
          <p:spPr>
            <a:xfrm>
              <a:off x="1807150" y="5464825"/>
              <a:ext cx="4475" cy="1075"/>
            </a:xfrm>
            <a:custGeom>
              <a:rect b="b" l="l" r="r" t="t"/>
              <a:pathLst>
                <a:path extrusionOk="0" h="43" w="179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6"/>
            <p:cNvSpPr/>
            <p:nvPr/>
          </p:nvSpPr>
          <p:spPr>
            <a:xfrm>
              <a:off x="1806375" y="5465875"/>
              <a:ext cx="800" cy="275"/>
            </a:xfrm>
            <a:custGeom>
              <a:rect b="b" l="l" r="r" t="t"/>
              <a:pathLst>
                <a:path extrusionOk="0" h="11" w="32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6"/>
            <p:cNvSpPr/>
            <p:nvPr/>
          </p:nvSpPr>
          <p:spPr>
            <a:xfrm>
              <a:off x="1805350" y="5462725"/>
              <a:ext cx="8100" cy="2125"/>
            </a:xfrm>
            <a:custGeom>
              <a:rect b="b" l="l" r="r" t="t"/>
              <a:pathLst>
                <a:path extrusionOk="0" h="85" w="324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6"/>
            <p:cNvSpPr/>
            <p:nvPr/>
          </p:nvSpPr>
          <p:spPr>
            <a:xfrm>
              <a:off x="1803500" y="5463250"/>
              <a:ext cx="5775" cy="2650"/>
            </a:xfrm>
            <a:custGeom>
              <a:rect b="b" l="l" r="r" t="t"/>
              <a:pathLst>
                <a:path extrusionOk="0" h="106" w="231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6"/>
            <p:cNvSpPr/>
            <p:nvPr/>
          </p:nvSpPr>
          <p:spPr>
            <a:xfrm>
              <a:off x="1806100" y="5466900"/>
              <a:ext cx="300" cy="1075"/>
            </a:xfrm>
            <a:custGeom>
              <a:rect b="b" l="l" r="r" t="t"/>
              <a:pathLst>
                <a:path extrusionOk="0" h="43" w="12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6"/>
            <p:cNvSpPr/>
            <p:nvPr/>
          </p:nvSpPr>
          <p:spPr>
            <a:xfrm>
              <a:off x="1805850" y="5466125"/>
              <a:ext cx="550" cy="800"/>
            </a:xfrm>
            <a:custGeom>
              <a:rect b="b" l="l" r="r" t="t"/>
              <a:pathLst>
                <a:path extrusionOk="0" h="32" w="22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6"/>
            <p:cNvSpPr/>
            <p:nvPr/>
          </p:nvSpPr>
          <p:spPr>
            <a:xfrm>
              <a:off x="1803500" y="5466650"/>
              <a:ext cx="2900" cy="9425"/>
            </a:xfrm>
            <a:custGeom>
              <a:rect b="b" l="l" r="r" t="t"/>
              <a:pathLst>
                <a:path extrusionOk="0" h="377" w="116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6"/>
            <p:cNvSpPr/>
            <p:nvPr/>
          </p:nvSpPr>
          <p:spPr>
            <a:xfrm>
              <a:off x="1805600" y="5466375"/>
              <a:ext cx="525" cy="550"/>
            </a:xfrm>
            <a:custGeom>
              <a:rect b="b" l="l" r="r" t="t"/>
              <a:pathLst>
                <a:path extrusionOk="0" h="22" w="21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6"/>
            <p:cNvSpPr/>
            <p:nvPr/>
          </p:nvSpPr>
          <p:spPr>
            <a:xfrm>
              <a:off x="1800125" y="5465625"/>
              <a:ext cx="3400" cy="7050"/>
            </a:xfrm>
            <a:custGeom>
              <a:rect b="b" l="l" r="r" t="t"/>
              <a:pathLst>
                <a:path extrusionOk="0" h="282" w="136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6"/>
            <p:cNvSpPr/>
            <p:nvPr/>
          </p:nvSpPr>
          <p:spPr>
            <a:xfrm>
              <a:off x="1805600" y="5465875"/>
              <a:ext cx="800" cy="525"/>
            </a:xfrm>
            <a:custGeom>
              <a:rect b="b" l="l" r="r" t="t"/>
              <a:pathLst>
                <a:path extrusionOk="0" h="21" w="32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6"/>
            <p:cNvSpPr/>
            <p:nvPr/>
          </p:nvSpPr>
          <p:spPr>
            <a:xfrm>
              <a:off x="1802450" y="5464300"/>
              <a:ext cx="3175" cy="4475"/>
            </a:xfrm>
            <a:custGeom>
              <a:rect b="b" l="l" r="r" t="t"/>
              <a:pathLst>
                <a:path extrusionOk="0" h="179" w="127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6"/>
            <p:cNvSpPr/>
            <p:nvPr/>
          </p:nvSpPr>
          <p:spPr>
            <a:xfrm>
              <a:off x="1802975" y="5464300"/>
              <a:ext cx="3675" cy="2375"/>
            </a:xfrm>
            <a:custGeom>
              <a:rect b="b" l="l" r="r" t="t"/>
              <a:pathLst>
                <a:path extrusionOk="0" h="95" w="147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6" name="Google Shape;516;p46"/>
          <p:cNvSpPr txBox="1"/>
          <p:nvPr>
            <p:ph idx="4294967295" type="subTitle"/>
          </p:nvPr>
        </p:nvSpPr>
        <p:spPr>
          <a:xfrm>
            <a:off x="860625" y="2337500"/>
            <a:ext cx="2208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Chưa nhận diện được 1 cụm số</a:t>
            </a:r>
            <a:endParaRPr sz="1400"/>
          </a:p>
        </p:txBody>
      </p:sp>
      <p:sp>
        <p:nvSpPr>
          <p:cNvPr id="517" name="Google Shape;517;p46"/>
          <p:cNvSpPr txBox="1"/>
          <p:nvPr>
            <p:ph idx="4294967295" type="subTitle"/>
          </p:nvPr>
        </p:nvSpPr>
        <p:spPr>
          <a:xfrm>
            <a:off x="6074974" y="1697138"/>
            <a:ext cx="2208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Model với độ chính xác lên đến 98%</a:t>
            </a:r>
            <a:endParaRPr sz="1400"/>
          </a:p>
        </p:txBody>
      </p:sp>
      <p:sp>
        <p:nvSpPr>
          <p:cNvPr id="518" name="Google Shape;518;p46"/>
          <p:cNvSpPr txBox="1"/>
          <p:nvPr>
            <p:ph idx="4294967295" type="subTitle"/>
          </p:nvPr>
        </p:nvSpPr>
        <p:spPr>
          <a:xfrm>
            <a:off x="6074974" y="3294263"/>
            <a:ext cx="2208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Source code có thể được dùng cho các bài toán nhận diện hình ảnh khác</a:t>
            </a:r>
            <a:endParaRPr sz="1400"/>
          </a:p>
        </p:txBody>
      </p:sp>
      <p:cxnSp>
        <p:nvCxnSpPr>
          <p:cNvPr id="519" name="Google Shape;519;p46"/>
          <p:cNvCxnSpPr>
            <a:stCxn id="517" idx="1"/>
          </p:cNvCxnSpPr>
          <p:nvPr/>
        </p:nvCxnSpPr>
        <p:spPr>
          <a:xfrm flipH="1">
            <a:off x="5172574" y="2047838"/>
            <a:ext cx="902400" cy="194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20" name="Google Shape;520;p46"/>
          <p:cNvCxnSpPr>
            <a:stCxn id="518" idx="1"/>
          </p:cNvCxnSpPr>
          <p:nvPr/>
        </p:nvCxnSpPr>
        <p:spPr>
          <a:xfrm rot="10800000">
            <a:off x="4590274" y="3202463"/>
            <a:ext cx="1484700" cy="442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21" name="Google Shape;521;p46"/>
          <p:cNvCxnSpPr>
            <a:stCxn id="516" idx="3"/>
          </p:cNvCxnSpPr>
          <p:nvPr/>
        </p:nvCxnSpPr>
        <p:spPr>
          <a:xfrm>
            <a:off x="3069225" y="2688200"/>
            <a:ext cx="8418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7"/>
          <p:cNvSpPr txBox="1"/>
          <p:nvPr>
            <p:ph type="ctrTitle"/>
          </p:nvPr>
        </p:nvSpPr>
        <p:spPr>
          <a:xfrm>
            <a:off x="1709850" y="1568575"/>
            <a:ext cx="5724300" cy="14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CẢM ƠN HỘI ĐỒNG ĐÃ CHÚ Ý LẮNG NGHE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TỔNG QUAN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24"/>
          <p:cNvSpPr txBox="1"/>
          <p:nvPr>
            <p:ph idx="1" type="subTitle"/>
          </p:nvPr>
        </p:nvSpPr>
        <p:spPr>
          <a:xfrm>
            <a:off x="1673277" y="1434600"/>
            <a:ext cx="41817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Nh</a:t>
            </a:r>
            <a:r>
              <a:rPr lang="en"/>
              <a:t>ận dạng chữ số viết tay là một dạng trong bài toán Phân loại hình ảnh - Image classification. Đây là một trong những bài toán phân loại phổ biến nhất trong lĩnh vực Computer Vision và Deep Learning</a:t>
            </a:r>
            <a:endParaRPr/>
          </a:p>
        </p:txBody>
      </p:sp>
      <p:cxnSp>
        <p:nvCxnSpPr>
          <p:cNvPr id="123" name="Google Shape;123;p24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idx="4294967295" type="title"/>
          </p:nvPr>
        </p:nvSpPr>
        <p:spPr>
          <a:xfrm>
            <a:off x="1222025" y="322825"/>
            <a:ext cx="3921300" cy="6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CƠ SỞ DỮ LIỆU MNIST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925" y="1084300"/>
            <a:ext cx="5609476" cy="33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>
            <p:ph idx="4294967295" type="subTitle"/>
          </p:nvPr>
        </p:nvSpPr>
        <p:spPr>
          <a:xfrm>
            <a:off x="6330262" y="19358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Training set: 60.000 v</a:t>
            </a:r>
            <a:r>
              <a:rPr lang="en" sz="1500"/>
              <a:t>í dụ </a:t>
            </a:r>
            <a:endParaRPr sz="1500"/>
          </a:p>
        </p:txBody>
      </p:sp>
      <p:sp>
        <p:nvSpPr>
          <p:cNvPr id="131" name="Google Shape;131;p25"/>
          <p:cNvSpPr txBox="1"/>
          <p:nvPr>
            <p:ph idx="4294967295" type="subTitle"/>
          </p:nvPr>
        </p:nvSpPr>
        <p:spPr>
          <a:xfrm>
            <a:off x="6330262" y="25805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T</a:t>
            </a:r>
            <a:r>
              <a:rPr lang="en" sz="1500"/>
              <a:t>est</a:t>
            </a:r>
            <a:r>
              <a:rPr lang="en" sz="1500"/>
              <a:t> set: 10.000 v</a:t>
            </a:r>
            <a:r>
              <a:rPr lang="en" sz="1500"/>
              <a:t>í dụ 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300" y="1192677"/>
            <a:ext cx="2758171" cy="27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9150" y="1436125"/>
            <a:ext cx="3674650" cy="22712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meline background shape" id="138" name="Google Shape;138;p26"/>
          <p:cNvSpPr/>
          <p:nvPr/>
        </p:nvSpPr>
        <p:spPr>
          <a:xfrm>
            <a:off x="3939451" y="2495241"/>
            <a:ext cx="960300" cy="153000"/>
          </a:xfrm>
          <a:prstGeom prst="homePlate">
            <a:avLst>
              <a:gd fmla="val 50000" name="adj"/>
            </a:avLst>
          </a:prstGeom>
          <a:solidFill>
            <a:srgbClr val="6D9EEB"/>
          </a:solidFill>
          <a:ln cap="flat" cmpd="sng" w="9525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6"/>
          <p:cNvSpPr txBox="1"/>
          <p:nvPr>
            <p:ph idx="4294967295" type="subTitle"/>
          </p:nvPr>
        </p:nvSpPr>
        <p:spPr>
          <a:xfrm>
            <a:off x="914850" y="412215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1 v</a:t>
            </a:r>
            <a:r>
              <a:rPr lang="en"/>
              <a:t>í dụ về số 0 trong cơ sở dữ liệu MNIST</a:t>
            </a:r>
            <a:endParaRPr/>
          </a:p>
        </p:txBody>
      </p:sp>
      <p:sp>
        <p:nvSpPr>
          <p:cNvPr id="140" name="Google Shape;140;p26"/>
          <p:cNvSpPr txBox="1"/>
          <p:nvPr>
            <p:ph idx="4294967295" type="subTitle"/>
          </p:nvPr>
        </p:nvSpPr>
        <p:spPr>
          <a:xfrm>
            <a:off x="6271129" y="4063550"/>
            <a:ext cx="1549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</a:t>
            </a:r>
            <a:r>
              <a:rPr lang="en"/>
              <a:t>a trận pixel của ảnh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idx="6" type="title"/>
          </p:nvPr>
        </p:nvSpPr>
        <p:spPr>
          <a:xfrm>
            <a:off x="719550" y="1679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MẠNG NEURAL NHÂN TẠO</a:t>
            </a:r>
            <a:endParaRPr sz="30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38" y="1125025"/>
            <a:ext cx="4616886" cy="3793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>
            <p:ph idx="4294967295" type="subTitle"/>
          </p:nvPr>
        </p:nvSpPr>
        <p:spPr>
          <a:xfrm>
            <a:off x="5723700" y="21203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f(x) = y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f(x_test) ≈ y_test</a:t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idx="6" type="title"/>
          </p:nvPr>
        </p:nvSpPr>
        <p:spPr>
          <a:xfrm>
            <a:off x="719550" y="1679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MẠNG NEURAL NHÂN TẠO</a:t>
            </a:r>
            <a:endParaRPr sz="30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93000"/>
            <a:ext cx="4896524" cy="40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8599" y="1798825"/>
            <a:ext cx="37528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8597" y="3094625"/>
            <a:ext cx="3752849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idx="6" type="title"/>
          </p:nvPr>
        </p:nvSpPr>
        <p:spPr>
          <a:xfrm>
            <a:off x="0" y="1542150"/>
            <a:ext cx="510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FEEDFORWARD</a:t>
            </a:r>
            <a:endParaRPr sz="30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875" y="283550"/>
            <a:ext cx="2743200" cy="33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613" y="3923075"/>
            <a:ext cx="7864775" cy="8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idx="6" type="title"/>
          </p:nvPr>
        </p:nvSpPr>
        <p:spPr>
          <a:xfrm>
            <a:off x="2021700" y="138050"/>
            <a:ext cx="510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oboto"/>
                <a:ea typeface="Roboto"/>
                <a:cs typeface="Roboto"/>
                <a:sym typeface="Roboto"/>
              </a:rPr>
              <a:t>HÀM MẤT MÁT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oboto"/>
                <a:ea typeface="Roboto"/>
                <a:cs typeface="Roboto"/>
                <a:sym typeface="Roboto"/>
              </a:rPr>
              <a:t>(Loss function)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813" y="1899125"/>
            <a:ext cx="6566375" cy="6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